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3" r:id="rId3"/>
  </p:sldMasterIdLst>
  <p:notesMasterIdLst>
    <p:notesMasterId r:id="rId4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5" r:id="rId41"/>
    <p:sldId id="293" r:id="rId42"/>
    <p:sldId id="294" r:id="rId43"/>
    <p:sldId id="296" r:id="rId44"/>
    <p:sldId id="297"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Open Sans" panose="020B0604020202020204" charset="0"/>
      <p:regular r:id="rId51"/>
      <p:bold r:id="rId52"/>
      <p:italic r:id="rId53"/>
      <p:boldItalic r:id="rId54"/>
    </p:embeddedFont>
    <p:embeddedFont>
      <p:font typeface="Raleway" panose="020B0604020202020204" charset="0"/>
      <p:regular r:id="rId55"/>
      <p:bold r:id="rId56"/>
      <p:italic r:id="rId57"/>
      <p:boldItalic r:id="rId58"/>
    </p:embeddedFont>
    <p:embeddedFont>
      <p:font typeface="Raleway ExtraBold" panose="020B0604020202020204" charset="0"/>
      <p:bold r:id="rId59"/>
      <p:boldItalic r:id="rId60"/>
    </p:embeddedFont>
    <p:embeddedFont>
      <p:font typeface="Work Sans" panose="020B0604020202020204" charset="0"/>
      <p:regular r:id="rId61"/>
      <p:bold r:id="rId62"/>
      <p:italic r:id="rId63"/>
      <p:boldItalic r:id="rId64"/>
    </p:embeddedFont>
    <p:embeddedFont>
      <p:font typeface="Work Sans ExtraBold" panose="020B0604020202020204" charset="0"/>
      <p:bold r:id="rId65"/>
      <p:boldItalic r:id="rId66"/>
    </p:embeddedFont>
    <p:embeddedFont>
      <p:font typeface="Work Sans Light" panose="020B060402020202020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CBF395-8710-49FD-9520-0E0D17CF9404}" v="1" dt="2022-08-16T06:45:04.880"/>
    <p1510:client id="{CF715C39-EACB-4F4F-BDA6-92561EE77287}" v="4" dt="2022-08-15T07:41:46.7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5.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5.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4.fntdata"/><Relationship Id="rId55" Type="http://schemas.openxmlformats.org/officeDocument/2006/relationships/font" Target="fonts/font9.fntdata"/><Relationship Id="rId7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BCE10416" userId="S::karan.kumawat2020@vitbhopal.ac.in::66abfd61-337e-437f-b4cf-15278d88571a" providerId="AD" clId="Web-{CF715C39-EACB-4F4F-BDA6-92561EE77287}"/>
    <pc:docChg chg="modSld">
      <pc:chgData name="20BCE10416" userId="S::karan.kumawat2020@vitbhopal.ac.in::66abfd61-337e-437f-b4cf-15278d88571a" providerId="AD" clId="Web-{CF715C39-EACB-4F4F-BDA6-92561EE77287}" dt="2022-08-15T07:41:46.749" v="3" actId="688"/>
      <pc:docMkLst>
        <pc:docMk/>
      </pc:docMkLst>
      <pc:sldChg chg="modSp">
        <pc:chgData name="20BCE10416" userId="S::karan.kumawat2020@vitbhopal.ac.in::66abfd61-337e-437f-b4cf-15278d88571a" providerId="AD" clId="Web-{CF715C39-EACB-4F4F-BDA6-92561EE77287}" dt="2022-08-15T07:41:46.749" v="3" actId="688"/>
        <pc:sldMkLst>
          <pc:docMk/>
          <pc:sldMk cId="0" sldId="267"/>
        </pc:sldMkLst>
        <pc:spChg chg="mod">
          <ac:chgData name="20BCE10416" userId="S::karan.kumawat2020@vitbhopal.ac.in::66abfd61-337e-437f-b4cf-15278d88571a" providerId="AD" clId="Web-{CF715C39-EACB-4F4F-BDA6-92561EE77287}" dt="2022-08-15T07:41:46.749" v="3" actId="688"/>
          <ac:spMkLst>
            <pc:docMk/>
            <pc:sldMk cId="0" sldId="267"/>
            <ac:spMk id="159" creationId="{00000000-0000-0000-0000-000000000000}"/>
          </ac:spMkLst>
        </pc:spChg>
      </pc:sldChg>
    </pc:docChg>
  </pc:docChgLst>
  <pc:docChgLst>
    <pc:chgData name="20BCE10416" userId="S::karan.kumawat2020@vitbhopal.ac.in::66abfd61-337e-437f-b4cf-15278d88571a" providerId="AD" clId="Web-{81CBF395-8710-49FD-9520-0E0D17CF9404}"/>
    <pc:docChg chg="sldOrd">
      <pc:chgData name="20BCE10416" userId="S::karan.kumawat2020@vitbhopal.ac.in::66abfd61-337e-437f-b4cf-15278d88571a" providerId="AD" clId="Web-{81CBF395-8710-49FD-9520-0E0D17CF9404}" dt="2022-08-16T06:45:04.880" v="0"/>
      <pc:docMkLst>
        <pc:docMk/>
      </pc:docMkLst>
      <pc:sldChg chg="ord">
        <pc:chgData name="20BCE10416" userId="S::karan.kumawat2020@vitbhopal.ac.in::66abfd61-337e-437f-b4cf-15278d88571a" providerId="AD" clId="Web-{81CBF395-8710-49FD-9520-0E0D17CF9404}" dt="2022-08-16T06:45:04.880" v="0"/>
        <pc:sldMkLst>
          <pc:docMk/>
          <pc:sldMk cId="0" sldId="2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45426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3de315ddba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13de315ddba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3de315ddba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13de315ddba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de315ddba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13de315ddba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3de315ddba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3de315ddba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3de315ddba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13de315ddba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3de315ddba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3de315ddba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3e603560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3e603560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3e603560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3e603560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3e603560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3e603560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3e6035602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3e6035602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e6035602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e6035602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3e6035602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13e60356028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e6035602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e6035602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3e6035602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3e6035602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3e6035602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3e6035602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e6035602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e6035602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3e603560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3e603560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3e6035602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3e6035602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e6035602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3e60356028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e60356028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e6035602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de315de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13de315de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3de315ddba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13de315ddba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3de315ddb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13de315ddba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353775" y="3795498"/>
            <a:ext cx="1722922" cy="16986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11;p2"/>
          <p:cNvSpPr/>
          <p:nvPr/>
        </p:nvSpPr>
        <p:spPr>
          <a:xfrm>
            <a:off x="6654971" y="-410153"/>
            <a:ext cx="2805957" cy="2661973"/>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rgbClr val="D03900">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12;p2"/>
          <p:cNvSpPr/>
          <p:nvPr/>
        </p:nvSpPr>
        <p:spPr>
          <a:xfrm>
            <a:off x="6017770" y="693100"/>
            <a:ext cx="1910145" cy="170122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13;p2"/>
          <p:cNvSpPr/>
          <p:nvPr/>
        </p:nvSpPr>
        <p:spPr>
          <a:xfrm rot="986735">
            <a:off x="654370" y="3671524"/>
            <a:ext cx="2361497" cy="1160970"/>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14;p2"/>
          <p:cNvSpPr/>
          <p:nvPr/>
        </p:nvSpPr>
        <p:spPr>
          <a:xfrm rot="7283088">
            <a:off x="8001790" y="3285780"/>
            <a:ext cx="1578088" cy="1381267"/>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15;p2"/>
          <p:cNvSpPr/>
          <p:nvPr/>
        </p:nvSpPr>
        <p:spPr>
          <a:xfrm rot="-10155561">
            <a:off x="-945733" y="1047694"/>
            <a:ext cx="3985308" cy="1963944"/>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rgbClr val="D03900">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271725" y="550602"/>
            <a:ext cx="1123676" cy="1157073"/>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p2"/>
          <p:cNvSpPr txBox="1">
            <a:spLocks noGrp="1"/>
          </p:cNvSpPr>
          <p:nvPr>
            <p:ph type="ctrTitle"/>
          </p:nvPr>
        </p:nvSpPr>
        <p:spPr>
          <a:xfrm>
            <a:off x="1216025" y="1991825"/>
            <a:ext cx="6711900" cy="1159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
        <p:cNvGrpSpPr/>
        <p:nvPr/>
      </p:nvGrpSpPr>
      <p:grpSpPr>
        <a:xfrm>
          <a:off x="0" y="0"/>
          <a:ext cx="0" cy="0"/>
          <a:chOff x="0" y="0"/>
          <a:chExt cx="0" cy="0"/>
        </a:xfrm>
      </p:grpSpPr>
      <p:sp>
        <p:nvSpPr>
          <p:cNvPr id="19" name="Google Shape;19;p3"/>
          <p:cNvSpPr/>
          <p:nvPr/>
        </p:nvSpPr>
        <p:spPr>
          <a:xfrm>
            <a:off x="-544275" y="3228500"/>
            <a:ext cx="1568804" cy="1615431"/>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rgbClr val="D03900">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20;p3"/>
          <p:cNvSpPr/>
          <p:nvPr/>
        </p:nvSpPr>
        <p:spPr>
          <a:xfrm rot="5400000">
            <a:off x="7272240" y="3378547"/>
            <a:ext cx="1825737" cy="2198998"/>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21;p3"/>
          <p:cNvSpPr/>
          <p:nvPr/>
        </p:nvSpPr>
        <p:spPr>
          <a:xfrm>
            <a:off x="685804" y="-380379"/>
            <a:ext cx="2346749" cy="209007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22;p3"/>
          <p:cNvSpPr/>
          <p:nvPr/>
        </p:nvSpPr>
        <p:spPr>
          <a:xfrm>
            <a:off x="8237775" y="436811"/>
            <a:ext cx="1780932" cy="1755838"/>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rgbClr val="1D1D1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23;p3"/>
          <p:cNvSpPr/>
          <p:nvPr/>
        </p:nvSpPr>
        <p:spPr>
          <a:xfrm>
            <a:off x="602736" y="4310518"/>
            <a:ext cx="2574272" cy="1045975"/>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24;p3"/>
          <p:cNvSpPr txBox="1">
            <a:spLocks noGrp="1"/>
          </p:cNvSpPr>
          <p:nvPr>
            <p:ph type="title"/>
          </p:nvPr>
        </p:nvSpPr>
        <p:spPr>
          <a:xfrm>
            <a:off x="1216025" y="1003175"/>
            <a:ext cx="6711900" cy="623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p3"/>
          <p:cNvSpPr txBox="1">
            <a:spLocks noGrp="1"/>
          </p:cNvSpPr>
          <p:nvPr>
            <p:ph type="body" idx="1"/>
          </p:nvPr>
        </p:nvSpPr>
        <p:spPr>
          <a:xfrm>
            <a:off x="1216025" y="1863125"/>
            <a:ext cx="2988000" cy="30627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6" name="Google Shape;26;p3"/>
          <p:cNvSpPr txBox="1">
            <a:spLocks noGrp="1"/>
          </p:cNvSpPr>
          <p:nvPr>
            <p:ph type="body" idx="2"/>
          </p:nvPr>
        </p:nvSpPr>
        <p:spPr>
          <a:xfrm>
            <a:off x="4939920" y="1863125"/>
            <a:ext cx="2988000" cy="30627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7" name="Google Shape;27;p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8"/>
        <p:cNvGrpSpPr/>
        <p:nvPr/>
      </p:nvGrpSpPr>
      <p:grpSpPr>
        <a:xfrm>
          <a:off x="0" y="0"/>
          <a:ext cx="0" cy="0"/>
          <a:chOff x="0" y="0"/>
          <a:chExt cx="0" cy="0"/>
        </a:xfrm>
      </p:grpSpPr>
      <p:sp>
        <p:nvSpPr>
          <p:cNvPr id="29" name="Google Shape;29;p4"/>
          <p:cNvSpPr/>
          <p:nvPr/>
        </p:nvSpPr>
        <p:spPr>
          <a:xfrm>
            <a:off x="-363974" y="-139386"/>
            <a:ext cx="2380859" cy="2120450"/>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rgbClr val="D03900">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4"/>
          <p:cNvSpPr/>
          <p:nvPr/>
        </p:nvSpPr>
        <p:spPr>
          <a:xfrm>
            <a:off x="538350" y="1180336"/>
            <a:ext cx="1722922" cy="16986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1;p4"/>
          <p:cNvSpPr/>
          <p:nvPr/>
        </p:nvSpPr>
        <p:spPr>
          <a:xfrm rot="3886626">
            <a:off x="5504907" y="3800569"/>
            <a:ext cx="2184896" cy="191239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4"/>
          <p:cNvSpPr/>
          <p:nvPr/>
        </p:nvSpPr>
        <p:spPr>
          <a:xfrm rot="-10114520">
            <a:off x="6110162" y="-457878"/>
            <a:ext cx="3531172" cy="1733961"/>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33;p4"/>
          <p:cNvSpPr/>
          <p:nvPr/>
        </p:nvSpPr>
        <p:spPr>
          <a:xfrm>
            <a:off x="6891075" y="3047950"/>
            <a:ext cx="1416809" cy="1458918"/>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34;p4"/>
          <p:cNvSpPr txBox="1">
            <a:spLocks noGrp="1"/>
          </p:cNvSpPr>
          <p:nvPr>
            <p:ph type="ctrTitle"/>
          </p:nvPr>
        </p:nvSpPr>
        <p:spPr>
          <a:xfrm>
            <a:off x="1216025" y="1888150"/>
            <a:ext cx="6711900" cy="1159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4"/>
          <p:cNvSpPr txBox="1">
            <a:spLocks noGrp="1"/>
          </p:cNvSpPr>
          <p:nvPr>
            <p:ph type="subTitle" idx="1"/>
          </p:nvPr>
        </p:nvSpPr>
        <p:spPr>
          <a:xfrm>
            <a:off x="1216025" y="3144854"/>
            <a:ext cx="6711900" cy="784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a:solidFill>
                  <a:schemeClr val="lt1"/>
                </a:solidFill>
              </a:defRPr>
            </a:lvl1pPr>
            <a:lvl2pPr lvl="1" algn="l">
              <a:lnSpc>
                <a:spcPct val="100000"/>
              </a:lnSpc>
              <a:spcBef>
                <a:spcPts val="0"/>
              </a:spcBef>
              <a:spcAft>
                <a:spcPts val="0"/>
              </a:spcAft>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36" name="Google Shape;36;p4"/>
          <p:cNvSpPr/>
          <p:nvPr/>
        </p:nvSpPr>
        <p:spPr>
          <a:xfrm rot="-1859257">
            <a:off x="7432020" y="368594"/>
            <a:ext cx="1201023" cy="1494418"/>
          </a:xfrm>
          <a:custGeom>
            <a:avLst/>
            <a:gdLst/>
            <a:ahLst/>
            <a:cxnLst/>
            <a:rect l="l" t="t" r="r" b="b"/>
            <a:pathLst>
              <a:path w="1166698" h="1451708" extrusionOk="0">
                <a:moveTo>
                  <a:pt x="1104371" y="837588"/>
                </a:moveTo>
                <a:cubicBezTo>
                  <a:pt x="1157339" y="839253"/>
                  <a:pt x="1194466" y="769072"/>
                  <a:pt x="1156120" y="730764"/>
                </a:cubicBezTo>
                <a:cubicBezTo>
                  <a:pt x="1131024" y="705703"/>
                  <a:pt x="1056796" y="697790"/>
                  <a:pt x="1025113" y="689689"/>
                </a:cubicBezTo>
                <a:cubicBezTo>
                  <a:pt x="976107" y="677159"/>
                  <a:pt x="926719" y="666291"/>
                  <a:pt x="876948" y="657083"/>
                </a:cubicBezTo>
                <a:cubicBezTo>
                  <a:pt x="677677" y="619877"/>
                  <a:pt x="474788" y="606805"/>
                  <a:pt x="272508" y="599333"/>
                </a:cubicBezTo>
                <a:cubicBezTo>
                  <a:pt x="414956" y="553740"/>
                  <a:pt x="571313" y="560979"/>
                  <a:pt x="717526" y="532275"/>
                </a:cubicBezTo>
                <a:cubicBezTo>
                  <a:pt x="794658" y="517136"/>
                  <a:pt x="1076999" y="472088"/>
                  <a:pt x="1093897" y="375770"/>
                </a:cubicBezTo>
                <a:cubicBezTo>
                  <a:pt x="1113789" y="262426"/>
                  <a:pt x="822127" y="319425"/>
                  <a:pt x="765977" y="325964"/>
                </a:cubicBezTo>
                <a:cubicBezTo>
                  <a:pt x="606897" y="344506"/>
                  <a:pt x="447882" y="374454"/>
                  <a:pt x="287053" y="368537"/>
                </a:cubicBezTo>
                <a:cubicBezTo>
                  <a:pt x="439431" y="292342"/>
                  <a:pt x="597233" y="251823"/>
                  <a:pt x="756649" y="195920"/>
                </a:cubicBezTo>
                <a:cubicBezTo>
                  <a:pt x="814693" y="175563"/>
                  <a:pt x="895694" y="138493"/>
                  <a:pt x="910718" y="70515"/>
                </a:cubicBezTo>
                <a:cubicBezTo>
                  <a:pt x="930876" y="-20754"/>
                  <a:pt x="835343" y="1047"/>
                  <a:pt x="776717" y="5383"/>
                </a:cubicBezTo>
                <a:cubicBezTo>
                  <a:pt x="687594" y="11976"/>
                  <a:pt x="598499" y="18960"/>
                  <a:pt x="509432" y="26335"/>
                </a:cubicBezTo>
                <a:cubicBezTo>
                  <a:pt x="431931" y="32752"/>
                  <a:pt x="306479" y="19855"/>
                  <a:pt x="236334" y="53937"/>
                </a:cubicBezTo>
                <a:cubicBezTo>
                  <a:pt x="208463" y="67482"/>
                  <a:pt x="182471" y="96160"/>
                  <a:pt x="192129" y="129919"/>
                </a:cubicBezTo>
                <a:cubicBezTo>
                  <a:pt x="204289" y="172414"/>
                  <a:pt x="242686" y="162822"/>
                  <a:pt x="276281" y="161610"/>
                </a:cubicBezTo>
                <a:cubicBezTo>
                  <a:pt x="372209" y="158143"/>
                  <a:pt x="468786" y="144812"/>
                  <a:pt x="564475" y="137119"/>
                </a:cubicBezTo>
                <a:cubicBezTo>
                  <a:pt x="412228" y="187543"/>
                  <a:pt x="265424" y="253112"/>
                  <a:pt x="126269" y="332840"/>
                </a:cubicBezTo>
                <a:cubicBezTo>
                  <a:pt x="90944" y="353093"/>
                  <a:pt x="24111" y="392030"/>
                  <a:pt x="52047" y="444674"/>
                </a:cubicBezTo>
                <a:cubicBezTo>
                  <a:pt x="77365" y="492392"/>
                  <a:pt x="227551" y="483676"/>
                  <a:pt x="273435" y="484376"/>
                </a:cubicBezTo>
                <a:cubicBezTo>
                  <a:pt x="220065" y="499314"/>
                  <a:pt x="-60435" y="618289"/>
                  <a:pt x="47225" y="703305"/>
                </a:cubicBezTo>
                <a:cubicBezTo>
                  <a:pt x="88559" y="735949"/>
                  <a:pt x="224823" y="715074"/>
                  <a:pt x="277084" y="717213"/>
                </a:cubicBezTo>
                <a:cubicBezTo>
                  <a:pt x="367380" y="720900"/>
                  <a:pt x="457637" y="725897"/>
                  <a:pt x="547655" y="733998"/>
                </a:cubicBezTo>
                <a:cubicBezTo>
                  <a:pt x="432420" y="747080"/>
                  <a:pt x="319072" y="773366"/>
                  <a:pt x="209844" y="812339"/>
                </a:cubicBezTo>
                <a:cubicBezTo>
                  <a:pt x="152455" y="833395"/>
                  <a:pt x="3869" y="871742"/>
                  <a:pt x="78" y="949979"/>
                </a:cubicBezTo>
                <a:cubicBezTo>
                  <a:pt x="-4226" y="1038941"/>
                  <a:pt x="171193" y="998229"/>
                  <a:pt x="226618" y="998585"/>
                </a:cubicBezTo>
                <a:cubicBezTo>
                  <a:pt x="358205" y="999423"/>
                  <a:pt x="489566" y="1006593"/>
                  <a:pt x="620703" y="1020095"/>
                </a:cubicBezTo>
                <a:lnTo>
                  <a:pt x="343859" y="1065701"/>
                </a:lnTo>
                <a:cubicBezTo>
                  <a:pt x="293567" y="1073983"/>
                  <a:pt x="218970" y="1068449"/>
                  <a:pt x="193776" y="1122952"/>
                </a:cubicBezTo>
                <a:cubicBezTo>
                  <a:pt x="159896" y="1196238"/>
                  <a:pt x="239990" y="1199050"/>
                  <a:pt x="288304" y="1207126"/>
                </a:cubicBezTo>
                <a:lnTo>
                  <a:pt x="693829" y="1274915"/>
                </a:lnTo>
                <a:cubicBezTo>
                  <a:pt x="633090" y="1284831"/>
                  <a:pt x="504240" y="1280385"/>
                  <a:pt x="458545" y="1324364"/>
                </a:cubicBezTo>
                <a:cubicBezTo>
                  <a:pt x="416096" y="1365193"/>
                  <a:pt x="436721" y="1406761"/>
                  <a:pt x="481807" y="1429710"/>
                </a:cubicBezTo>
                <a:cubicBezTo>
                  <a:pt x="540629" y="1459645"/>
                  <a:pt x="629803" y="1468154"/>
                  <a:pt x="683076" y="1426418"/>
                </a:cubicBezTo>
                <a:lnTo>
                  <a:pt x="693220" y="1408239"/>
                </a:lnTo>
                <a:cubicBezTo>
                  <a:pt x="691327" y="1385228"/>
                  <a:pt x="703536" y="1376803"/>
                  <a:pt x="729848" y="1382964"/>
                </a:cubicBezTo>
                <a:cubicBezTo>
                  <a:pt x="766793" y="1367650"/>
                  <a:pt x="820934" y="1368097"/>
                  <a:pt x="860544" y="1361635"/>
                </a:cubicBezTo>
                <a:cubicBezTo>
                  <a:pt x="920823" y="1351797"/>
                  <a:pt x="1017030" y="1355505"/>
                  <a:pt x="1070673" y="1324837"/>
                </a:cubicBezTo>
                <a:cubicBezTo>
                  <a:pt x="1105855" y="1304746"/>
                  <a:pt x="1127621" y="1251267"/>
                  <a:pt x="1092185" y="1222155"/>
                </a:cubicBezTo>
                <a:cubicBezTo>
                  <a:pt x="1051435" y="1188675"/>
                  <a:pt x="922048" y="1190891"/>
                  <a:pt x="872393" y="1182622"/>
                </a:cubicBezTo>
                <a:lnTo>
                  <a:pt x="601180" y="1137256"/>
                </a:lnTo>
                <a:lnTo>
                  <a:pt x="936334" y="1082045"/>
                </a:lnTo>
                <a:cubicBezTo>
                  <a:pt x="979858" y="1074878"/>
                  <a:pt x="1108889" y="1042376"/>
                  <a:pt x="1044312" y="968747"/>
                </a:cubicBezTo>
                <a:cubicBezTo>
                  <a:pt x="1020517" y="941618"/>
                  <a:pt x="933320" y="941716"/>
                  <a:pt x="899997" y="936343"/>
                </a:cubicBezTo>
                <a:cubicBezTo>
                  <a:pt x="841490" y="926881"/>
                  <a:pt x="782803" y="918642"/>
                  <a:pt x="723936" y="911625"/>
                </a:cubicBezTo>
                <a:cubicBezTo>
                  <a:pt x="600353" y="896901"/>
                  <a:pt x="476300" y="887594"/>
                  <a:pt x="351779" y="883706"/>
                </a:cubicBezTo>
                <a:cubicBezTo>
                  <a:pt x="597012" y="821094"/>
                  <a:pt x="853485" y="829701"/>
                  <a:pt x="1104371" y="8375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7"/>
        <p:cNvGrpSpPr/>
        <p:nvPr/>
      </p:nvGrpSpPr>
      <p:grpSpPr>
        <a:xfrm>
          <a:off x="0" y="0"/>
          <a:ext cx="0" cy="0"/>
          <a:chOff x="0" y="0"/>
          <a:chExt cx="0" cy="0"/>
        </a:xfrm>
      </p:grpSpPr>
      <p:sp>
        <p:nvSpPr>
          <p:cNvPr id="38" name="Google Shape;38;p5"/>
          <p:cNvSpPr/>
          <p:nvPr/>
        </p:nvSpPr>
        <p:spPr>
          <a:xfrm>
            <a:off x="841169" y="534700"/>
            <a:ext cx="1445085" cy="1017492"/>
          </a:xfrm>
          <a:custGeom>
            <a:avLst/>
            <a:gdLst/>
            <a:ahLst/>
            <a:cxnLst/>
            <a:rect l="l" t="t" r="r" b="b"/>
            <a:pathLst>
              <a:path w="3176012" h="1017492" extrusionOk="0">
                <a:moveTo>
                  <a:pt x="3132430" y="666969"/>
                </a:moveTo>
                <a:cubicBezTo>
                  <a:pt x="3048872" y="666537"/>
                  <a:pt x="2965324" y="665692"/>
                  <a:pt x="2881784" y="664435"/>
                </a:cubicBezTo>
                <a:cubicBezTo>
                  <a:pt x="2911457" y="560567"/>
                  <a:pt x="2629330" y="585051"/>
                  <a:pt x="2573160" y="581778"/>
                </a:cubicBezTo>
                <a:cubicBezTo>
                  <a:pt x="2431445" y="573528"/>
                  <a:pt x="2289782" y="566179"/>
                  <a:pt x="2148177" y="556069"/>
                </a:cubicBezTo>
                <a:cubicBezTo>
                  <a:pt x="2240727" y="555874"/>
                  <a:pt x="2333276" y="556663"/>
                  <a:pt x="2425825" y="558434"/>
                </a:cubicBezTo>
                <a:cubicBezTo>
                  <a:pt x="2478456" y="559458"/>
                  <a:pt x="2566166" y="581688"/>
                  <a:pt x="2608316" y="544824"/>
                </a:cubicBezTo>
                <a:cubicBezTo>
                  <a:pt x="2634593" y="521856"/>
                  <a:pt x="2642475" y="479653"/>
                  <a:pt x="2616256" y="454663"/>
                </a:cubicBezTo>
                <a:cubicBezTo>
                  <a:pt x="2579265" y="419407"/>
                  <a:pt x="2438011" y="441313"/>
                  <a:pt x="2389146" y="440574"/>
                </a:cubicBezTo>
                <a:lnTo>
                  <a:pt x="2590602" y="434326"/>
                </a:lnTo>
                <a:cubicBezTo>
                  <a:pt x="2632162" y="433030"/>
                  <a:pt x="2693051" y="443302"/>
                  <a:pt x="2728454" y="417158"/>
                </a:cubicBezTo>
                <a:cubicBezTo>
                  <a:pt x="2747899" y="402816"/>
                  <a:pt x="2767078" y="370360"/>
                  <a:pt x="2757894" y="345130"/>
                </a:cubicBezTo>
                <a:cubicBezTo>
                  <a:pt x="2742714" y="303452"/>
                  <a:pt x="2686115" y="313698"/>
                  <a:pt x="2651477" y="312804"/>
                </a:cubicBezTo>
                <a:cubicBezTo>
                  <a:pt x="2660837" y="294068"/>
                  <a:pt x="2663839" y="264911"/>
                  <a:pt x="2646986" y="248728"/>
                </a:cubicBezTo>
                <a:cubicBezTo>
                  <a:pt x="2680120" y="248423"/>
                  <a:pt x="3024562" y="270607"/>
                  <a:pt x="2933268" y="147860"/>
                </a:cubicBezTo>
                <a:cubicBezTo>
                  <a:pt x="2897146" y="99292"/>
                  <a:pt x="2784741" y="141185"/>
                  <a:pt x="2733730" y="129746"/>
                </a:cubicBezTo>
                <a:cubicBezTo>
                  <a:pt x="2687191" y="119318"/>
                  <a:pt x="2712340" y="113978"/>
                  <a:pt x="2674228" y="92714"/>
                </a:cubicBezTo>
                <a:cubicBezTo>
                  <a:pt x="2645243" y="76512"/>
                  <a:pt x="2577937" y="90329"/>
                  <a:pt x="2545541" y="90608"/>
                </a:cubicBezTo>
                <a:cubicBezTo>
                  <a:pt x="2178679" y="93790"/>
                  <a:pt x="1798168" y="126162"/>
                  <a:pt x="1433755" y="84322"/>
                </a:cubicBezTo>
                <a:cubicBezTo>
                  <a:pt x="1250435" y="63272"/>
                  <a:pt x="1068009" y="35204"/>
                  <a:pt x="884694" y="14329"/>
                </a:cubicBezTo>
                <a:cubicBezTo>
                  <a:pt x="735538" y="-2670"/>
                  <a:pt x="577346" y="-17628"/>
                  <a:pt x="437822" y="50816"/>
                </a:cubicBezTo>
                <a:cubicBezTo>
                  <a:pt x="408273" y="65313"/>
                  <a:pt x="379241" y="98372"/>
                  <a:pt x="350878" y="109668"/>
                </a:cubicBezTo>
                <a:cubicBezTo>
                  <a:pt x="319765" y="122060"/>
                  <a:pt x="256894" y="110485"/>
                  <a:pt x="223021" y="110776"/>
                </a:cubicBezTo>
                <a:cubicBezTo>
                  <a:pt x="169871" y="111243"/>
                  <a:pt x="91482" y="94445"/>
                  <a:pt x="65516" y="156032"/>
                </a:cubicBezTo>
                <a:cubicBezTo>
                  <a:pt x="14771" y="276459"/>
                  <a:pt x="346820" y="226382"/>
                  <a:pt x="407333" y="225857"/>
                </a:cubicBezTo>
                <a:cubicBezTo>
                  <a:pt x="382988" y="261223"/>
                  <a:pt x="391356" y="241942"/>
                  <a:pt x="371547" y="263673"/>
                </a:cubicBezTo>
                <a:cubicBezTo>
                  <a:pt x="362285" y="273835"/>
                  <a:pt x="349860" y="279920"/>
                  <a:pt x="342859" y="293031"/>
                </a:cubicBezTo>
                <a:cubicBezTo>
                  <a:pt x="330422" y="316362"/>
                  <a:pt x="329650" y="341741"/>
                  <a:pt x="348609" y="360995"/>
                </a:cubicBezTo>
                <a:cubicBezTo>
                  <a:pt x="372423" y="385175"/>
                  <a:pt x="435347" y="372596"/>
                  <a:pt x="466199" y="373400"/>
                </a:cubicBezTo>
                <a:lnTo>
                  <a:pt x="651867" y="378221"/>
                </a:lnTo>
                <a:cubicBezTo>
                  <a:pt x="573879" y="380645"/>
                  <a:pt x="441213" y="359583"/>
                  <a:pt x="368747" y="390892"/>
                </a:cubicBezTo>
                <a:cubicBezTo>
                  <a:pt x="343385" y="401851"/>
                  <a:pt x="318806" y="428856"/>
                  <a:pt x="321827" y="458480"/>
                </a:cubicBezTo>
                <a:cubicBezTo>
                  <a:pt x="326746" y="506685"/>
                  <a:pt x="371898" y="503503"/>
                  <a:pt x="409582" y="508026"/>
                </a:cubicBezTo>
                <a:cubicBezTo>
                  <a:pt x="386553" y="531241"/>
                  <a:pt x="371943" y="584630"/>
                  <a:pt x="411339" y="600884"/>
                </a:cubicBezTo>
                <a:cubicBezTo>
                  <a:pt x="343405" y="598350"/>
                  <a:pt x="166928" y="556814"/>
                  <a:pt x="131772" y="635880"/>
                </a:cubicBezTo>
                <a:cubicBezTo>
                  <a:pt x="90289" y="729204"/>
                  <a:pt x="255649" y="721246"/>
                  <a:pt x="307801" y="727908"/>
                </a:cubicBezTo>
                <a:cubicBezTo>
                  <a:pt x="246264" y="741738"/>
                  <a:pt x="233864" y="812043"/>
                  <a:pt x="286249" y="840461"/>
                </a:cubicBezTo>
                <a:cubicBezTo>
                  <a:pt x="316266" y="856741"/>
                  <a:pt x="382177" y="852127"/>
                  <a:pt x="416433" y="856054"/>
                </a:cubicBezTo>
                <a:cubicBezTo>
                  <a:pt x="459851" y="861049"/>
                  <a:pt x="503294" y="865849"/>
                  <a:pt x="546760" y="870455"/>
                </a:cubicBezTo>
                <a:lnTo>
                  <a:pt x="307074" y="867571"/>
                </a:lnTo>
                <a:cubicBezTo>
                  <a:pt x="234078" y="866696"/>
                  <a:pt x="137690" y="848886"/>
                  <a:pt x="67396" y="864693"/>
                </a:cubicBezTo>
                <a:cubicBezTo>
                  <a:pt x="34339" y="872127"/>
                  <a:pt x="1522" y="890137"/>
                  <a:pt x="64" y="929676"/>
                </a:cubicBezTo>
                <a:cubicBezTo>
                  <a:pt x="-1912" y="983266"/>
                  <a:pt x="42072" y="980823"/>
                  <a:pt x="83198" y="981970"/>
                </a:cubicBezTo>
                <a:cubicBezTo>
                  <a:pt x="403995" y="990907"/>
                  <a:pt x="725407" y="989695"/>
                  <a:pt x="1046308" y="993552"/>
                </a:cubicBezTo>
                <a:lnTo>
                  <a:pt x="2007104" y="1005107"/>
                </a:lnTo>
                <a:lnTo>
                  <a:pt x="2216500" y="1007628"/>
                </a:lnTo>
                <a:cubicBezTo>
                  <a:pt x="2281116" y="1008406"/>
                  <a:pt x="2380661" y="1029870"/>
                  <a:pt x="2442301" y="1008062"/>
                </a:cubicBezTo>
                <a:cubicBezTo>
                  <a:pt x="2472610" y="997343"/>
                  <a:pt x="2504525" y="959819"/>
                  <a:pt x="2492366" y="924777"/>
                </a:cubicBezTo>
                <a:cubicBezTo>
                  <a:pt x="2474159" y="872366"/>
                  <a:pt x="2381750" y="891530"/>
                  <a:pt x="2340339" y="890376"/>
                </a:cubicBezTo>
                <a:cubicBezTo>
                  <a:pt x="2462000" y="767804"/>
                  <a:pt x="2123203" y="781913"/>
                  <a:pt x="2079834" y="779146"/>
                </a:cubicBezTo>
                <a:cubicBezTo>
                  <a:pt x="2324102" y="782416"/>
                  <a:pt x="2568385" y="784145"/>
                  <a:pt x="2812683" y="784331"/>
                </a:cubicBezTo>
                <a:cubicBezTo>
                  <a:pt x="2871480" y="784361"/>
                  <a:pt x="2930277" y="784307"/>
                  <a:pt x="2989075" y="784168"/>
                </a:cubicBezTo>
                <a:cubicBezTo>
                  <a:pt x="3032100" y="784065"/>
                  <a:pt x="3097105" y="797474"/>
                  <a:pt x="3136247" y="778206"/>
                </a:cubicBezTo>
                <a:cubicBezTo>
                  <a:pt x="3182345" y="755575"/>
                  <a:pt x="3205465" y="667332"/>
                  <a:pt x="3132430" y="666969"/>
                </a:cubicBezTo>
                <a:close/>
                <a:moveTo>
                  <a:pt x="587432" y="607728"/>
                </a:moveTo>
                <a:cubicBezTo>
                  <a:pt x="565083" y="606864"/>
                  <a:pt x="542732" y="605999"/>
                  <a:pt x="520380" y="605135"/>
                </a:cubicBezTo>
                <a:lnTo>
                  <a:pt x="750245" y="605135"/>
                </a:lnTo>
                <a:cubicBezTo>
                  <a:pt x="745967" y="625232"/>
                  <a:pt x="610922" y="608687"/>
                  <a:pt x="587432" y="607728"/>
                </a:cubicBezTo>
                <a:close/>
              </a:path>
            </a:pathLst>
          </a:custGeom>
          <a:solidFill>
            <a:srgbClr val="D03900">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5"/>
          <p:cNvSpPr txBox="1">
            <a:spLocks noGrp="1"/>
          </p:cNvSpPr>
          <p:nvPr>
            <p:ph type="body" idx="1"/>
          </p:nvPr>
        </p:nvSpPr>
        <p:spPr>
          <a:xfrm>
            <a:off x="1216025" y="1552200"/>
            <a:ext cx="5456700" cy="2304000"/>
          </a:xfrm>
          <a:prstGeom prst="rect">
            <a:avLst/>
          </a:prstGeom>
          <a:noFill/>
          <a:ln>
            <a:noFill/>
          </a:ln>
        </p:spPr>
        <p:txBody>
          <a:bodyPr spcFirstLastPara="1" wrap="square" lIns="0" tIns="0" rIns="0" bIns="0" anchor="t" anchorCtr="0">
            <a:noAutofit/>
          </a:bodyPr>
          <a:lstStyle>
            <a:lvl1pPr marL="457200" lvl="0" indent="-419100" algn="l">
              <a:lnSpc>
                <a:spcPct val="115000"/>
              </a:lnSpc>
              <a:spcBef>
                <a:spcPts val="600"/>
              </a:spcBef>
              <a:spcAft>
                <a:spcPts val="0"/>
              </a:spcAft>
              <a:buSzPts val="3000"/>
              <a:buChar char="✘"/>
              <a:defRPr sz="3000"/>
            </a:lvl1pPr>
            <a:lvl2pPr marL="914400" lvl="1" indent="-419100" algn="l">
              <a:lnSpc>
                <a:spcPct val="115000"/>
              </a:lnSpc>
              <a:spcBef>
                <a:spcPts val="0"/>
              </a:spcBef>
              <a:spcAft>
                <a:spcPts val="0"/>
              </a:spcAft>
              <a:buSzPts val="3000"/>
              <a:buChar char="✗"/>
              <a:defRPr sz="3000"/>
            </a:lvl2pPr>
            <a:lvl3pPr marL="1371600" lvl="2" indent="-419100" algn="l">
              <a:lnSpc>
                <a:spcPct val="115000"/>
              </a:lnSpc>
              <a:spcBef>
                <a:spcPts val="0"/>
              </a:spcBef>
              <a:spcAft>
                <a:spcPts val="0"/>
              </a:spcAft>
              <a:buSzPts val="3000"/>
              <a:buChar char="■"/>
              <a:defRPr sz="3000"/>
            </a:lvl3pPr>
            <a:lvl4pPr marL="1828800" lvl="3" indent="-419100" algn="l">
              <a:lnSpc>
                <a:spcPct val="115000"/>
              </a:lnSpc>
              <a:spcBef>
                <a:spcPts val="0"/>
              </a:spcBef>
              <a:spcAft>
                <a:spcPts val="0"/>
              </a:spcAft>
              <a:buSzPts val="3000"/>
              <a:buChar char="●"/>
              <a:defRPr sz="3000"/>
            </a:lvl4pPr>
            <a:lvl5pPr marL="2286000" lvl="4" indent="-419100" algn="l">
              <a:lnSpc>
                <a:spcPct val="115000"/>
              </a:lnSpc>
              <a:spcBef>
                <a:spcPts val="0"/>
              </a:spcBef>
              <a:spcAft>
                <a:spcPts val="0"/>
              </a:spcAft>
              <a:buSzPts val="3000"/>
              <a:buChar char="○"/>
              <a:defRPr sz="3000"/>
            </a:lvl5pPr>
            <a:lvl6pPr marL="2743200" lvl="5" indent="-419100" algn="l">
              <a:lnSpc>
                <a:spcPct val="115000"/>
              </a:lnSpc>
              <a:spcBef>
                <a:spcPts val="0"/>
              </a:spcBef>
              <a:spcAft>
                <a:spcPts val="0"/>
              </a:spcAft>
              <a:buSzPts val="3000"/>
              <a:buChar char="■"/>
              <a:defRPr sz="3000"/>
            </a:lvl6pPr>
            <a:lvl7pPr marL="3200400" lvl="6" indent="-419100" algn="l">
              <a:lnSpc>
                <a:spcPct val="115000"/>
              </a:lnSpc>
              <a:spcBef>
                <a:spcPts val="0"/>
              </a:spcBef>
              <a:spcAft>
                <a:spcPts val="0"/>
              </a:spcAft>
              <a:buSzPts val="3000"/>
              <a:buChar char="●"/>
              <a:defRPr sz="3000"/>
            </a:lvl7pPr>
            <a:lvl8pPr marL="3657600" lvl="7" indent="-419100" algn="l">
              <a:lnSpc>
                <a:spcPct val="115000"/>
              </a:lnSpc>
              <a:spcBef>
                <a:spcPts val="0"/>
              </a:spcBef>
              <a:spcAft>
                <a:spcPts val="0"/>
              </a:spcAft>
              <a:buSzPts val="3000"/>
              <a:buChar char="○"/>
              <a:defRPr sz="3000"/>
            </a:lvl8pPr>
            <a:lvl9pPr marL="4114800" lvl="8" indent="-419100" algn="l">
              <a:lnSpc>
                <a:spcPct val="115000"/>
              </a:lnSpc>
              <a:spcBef>
                <a:spcPts val="0"/>
              </a:spcBef>
              <a:spcAft>
                <a:spcPts val="0"/>
              </a:spcAft>
              <a:buSzPts val="3000"/>
              <a:buChar char="■"/>
              <a:defRPr sz="3000"/>
            </a:lvl9pPr>
          </a:lstStyle>
          <a:p>
            <a:endParaRPr/>
          </a:p>
        </p:txBody>
      </p:sp>
      <p:sp>
        <p:nvSpPr>
          <p:cNvPr id="40" name="Google Shape;40;p5"/>
          <p:cNvSpPr txBox="1"/>
          <p:nvPr/>
        </p:nvSpPr>
        <p:spPr>
          <a:xfrm>
            <a:off x="1216025" y="628969"/>
            <a:ext cx="1957200" cy="653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600"/>
              <a:buFont typeface="Arial"/>
              <a:buNone/>
            </a:pPr>
            <a:r>
              <a:rPr lang="en-IN" sz="9600" b="1" i="0" u="none" strike="noStrike" cap="none">
                <a:solidFill>
                  <a:schemeClr val="dk1"/>
                </a:solidFill>
                <a:latin typeface="Raleway"/>
                <a:ea typeface="Raleway"/>
                <a:cs typeface="Raleway"/>
                <a:sym typeface="Raleway"/>
              </a:rPr>
              <a:t>“</a:t>
            </a:r>
            <a:endParaRPr sz="9600" b="1" i="0" u="none" strike="noStrike" cap="none">
              <a:solidFill>
                <a:schemeClr val="dk1"/>
              </a:solidFill>
              <a:latin typeface="Raleway"/>
              <a:ea typeface="Raleway"/>
              <a:cs typeface="Raleway"/>
              <a:sym typeface="Raleway"/>
            </a:endParaRPr>
          </a:p>
        </p:txBody>
      </p:sp>
      <p:sp>
        <p:nvSpPr>
          <p:cNvPr id="41" name="Google Shape;41;p5"/>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9pPr>
          </a:lstStyle>
          <a:p>
            <a:pPr marL="0" lvl="0" indent="0" algn="r" rtl="0">
              <a:spcBef>
                <a:spcPts val="0"/>
              </a:spcBef>
              <a:spcAft>
                <a:spcPts val="0"/>
              </a:spcAft>
              <a:buNone/>
            </a:pPr>
            <a:fld id="{00000000-1234-1234-1234-123412341234}" type="slidenum">
              <a:rPr lang="en-IN"/>
              <a:t>‹#›</a:t>
            </a:fld>
            <a:endParaRPr/>
          </a:p>
        </p:txBody>
      </p:sp>
      <p:sp>
        <p:nvSpPr>
          <p:cNvPr id="42" name="Google Shape;42;p5"/>
          <p:cNvSpPr/>
          <p:nvPr/>
        </p:nvSpPr>
        <p:spPr>
          <a:xfrm>
            <a:off x="1482850" y="-478441"/>
            <a:ext cx="1691129" cy="1577178"/>
          </a:xfrm>
          <a:custGeom>
            <a:avLst/>
            <a:gdLst/>
            <a:ahLst/>
            <a:cxnLst/>
            <a:rect l="l" t="t" r="r" b="b"/>
            <a:pathLst>
              <a:path w="1445409" h="1348015" extrusionOk="0">
                <a:moveTo>
                  <a:pt x="492691" y="421259"/>
                </a:moveTo>
                <a:cubicBezTo>
                  <a:pt x="546736" y="374376"/>
                  <a:pt x="506550" y="328822"/>
                  <a:pt x="452240" y="325297"/>
                </a:cubicBezTo>
                <a:cubicBezTo>
                  <a:pt x="437703" y="338522"/>
                  <a:pt x="422750" y="340218"/>
                  <a:pt x="407380" y="330384"/>
                </a:cubicBezTo>
                <a:cubicBezTo>
                  <a:pt x="394322" y="328376"/>
                  <a:pt x="380960" y="330411"/>
                  <a:pt x="369093" y="336217"/>
                </a:cubicBezTo>
                <a:cubicBezTo>
                  <a:pt x="343775" y="347837"/>
                  <a:pt x="325854" y="378907"/>
                  <a:pt x="318620" y="404493"/>
                </a:cubicBezTo>
                <a:cubicBezTo>
                  <a:pt x="300510" y="468556"/>
                  <a:pt x="338610" y="526138"/>
                  <a:pt x="406304" y="529061"/>
                </a:cubicBezTo>
                <a:cubicBezTo>
                  <a:pt x="452084" y="531070"/>
                  <a:pt x="546853" y="474829"/>
                  <a:pt x="492691" y="421259"/>
                </a:cubicBezTo>
                <a:close/>
                <a:moveTo>
                  <a:pt x="806093" y="553403"/>
                </a:moveTo>
                <a:cubicBezTo>
                  <a:pt x="864032" y="564265"/>
                  <a:pt x="924124" y="521524"/>
                  <a:pt x="930392" y="462341"/>
                </a:cubicBezTo>
                <a:cubicBezTo>
                  <a:pt x="934747" y="421194"/>
                  <a:pt x="911524" y="390637"/>
                  <a:pt x="888008" y="360229"/>
                </a:cubicBezTo>
                <a:cubicBezTo>
                  <a:pt x="878512" y="347947"/>
                  <a:pt x="852689" y="315763"/>
                  <a:pt x="837541" y="307306"/>
                </a:cubicBezTo>
                <a:cubicBezTo>
                  <a:pt x="745236" y="255777"/>
                  <a:pt x="651032" y="524324"/>
                  <a:pt x="806093" y="553403"/>
                </a:cubicBezTo>
                <a:close/>
                <a:moveTo>
                  <a:pt x="1083826" y="830258"/>
                </a:moveTo>
                <a:cubicBezTo>
                  <a:pt x="1079801" y="791969"/>
                  <a:pt x="1070117" y="727213"/>
                  <a:pt x="1030106" y="713603"/>
                </a:cubicBezTo>
                <a:cubicBezTo>
                  <a:pt x="977941" y="695852"/>
                  <a:pt x="917837" y="748911"/>
                  <a:pt x="900705" y="794225"/>
                </a:cubicBezTo>
                <a:cubicBezTo>
                  <a:pt x="846674" y="937153"/>
                  <a:pt x="1095414" y="940497"/>
                  <a:pt x="1083826" y="830258"/>
                </a:cubicBezTo>
                <a:close/>
                <a:moveTo>
                  <a:pt x="1153723" y="365685"/>
                </a:moveTo>
                <a:cubicBezTo>
                  <a:pt x="1227757" y="443844"/>
                  <a:pt x="1373575" y="337889"/>
                  <a:pt x="1313756" y="244001"/>
                </a:cubicBezTo>
                <a:cubicBezTo>
                  <a:pt x="1284024" y="197339"/>
                  <a:pt x="1207625" y="187534"/>
                  <a:pt x="1172242" y="234928"/>
                </a:cubicBezTo>
                <a:cubicBezTo>
                  <a:pt x="1156005" y="256658"/>
                  <a:pt x="1134000" y="344869"/>
                  <a:pt x="1153698" y="365685"/>
                </a:cubicBezTo>
                <a:close/>
                <a:moveTo>
                  <a:pt x="879329" y="119990"/>
                </a:moveTo>
                <a:cubicBezTo>
                  <a:pt x="929335" y="186030"/>
                  <a:pt x="1042129" y="103270"/>
                  <a:pt x="1010012" y="32615"/>
                </a:cubicBezTo>
                <a:cubicBezTo>
                  <a:pt x="971816" y="-51422"/>
                  <a:pt x="822401" y="44832"/>
                  <a:pt x="879329" y="119990"/>
                </a:cubicBezTo>
                <a:close/>
                <a:moveTo>
                  <a:pt x="523622" y="127566"/>
                </a:moveTo>
                <a:cubicBezTo>
                  <a:pt x="522857" y="127800"/>
                  <a:pt x="557437" y="154870"/>
                  <a:pt x="565559" y="156471"/>
                </a:cubicBezTo>
                <a:cubicBezTo>
                  <a:pt x="587395" y="160774"/>
                  <a:pt x="606490" y="152505"/>
                  <a:pt x="622597" y="138039"/>
                </a:cubicBezTo>
                <a:cubicBezTo>
                  <a:pt x="666672" y="98383"/>
                  <a:pt x="639345" y="41475"/>
                  <a:pt x="595666" y="13140"/>
                </a:cubicBezTo>
                <a:cubicBezTo>
                  <a:pt x="560846" y="-9439"/>
                  <a:pt x="521859" y="-469"/>
                  <a:pt x="490417" y="26446"/>
                </a:cubicBezTo>
                <a:cubicBezTo>
                  <a:pt x="450398" y="60671"/>
                  <a:pt x="448746" y="150612"/>
                  <a:pt x="523622" y="127566"/>
                </a:cubicBezTo>
                <a:close/>
                <a:moveTo>
                  <a:pt x="1427224" y="708794"/>
                </a:moveTo>
                <a:cubicBezTo>
                  <a:pt x="1434178" y="634064"/>
                  <a:pt x="1341050" y="658957"/>
                  <a:pt x="1307585" y="686759"/>
                </a:cubicBezTo>
                <a:cubicBezTo>
                  <a:pt x="1271567" y="716669"/>
                  <a:pt x="1247578" y="769125"/>
                  <a:pt x="1256166" y="816000"/>
                </a:cubicBezTo>
                <a:cubicBezTo>
                  <a:pt x="1289651" y="998565"/>
                  <a:pt x="1512373" y="774315"/>
                  <a:pt x="1427224" y="708794"/>
                </a:cubicBezTo>
                <a:close/>
                <a:moveTo>
                  <a:pt x="1181737" y="1055117"/>
                </a:moveTo>
                <a:cubicBezTo>
                  <a:pt x="1114776" y="1051559"/>
                  <a:pt x="1076540" y="1066018"/>
                  <a:pt x="1070292" y="1134780"/>
                </a:cubicBezTo>
                <a:cubicBezTo>
                  <a:pt x="1065670" y="1185693"/>
                  <a:pt x="1064543" y="1219899"/>
                  <a:pt x="1124971" y="1237274"/>
                </a:cubicBezTo>
                <a:cubicBezTo>
                  <a:pt x="1250274" y="1273295"/>
                  <a:pt x="1271132" y="1059868"/>
                  <a:pt x="1181763" y="1055117"/>
                </a:cubicBezTo>
                <a:close/>
                <a:moveTo>
                  <a:pt x="732396" y="1179401"/>
                </a:moveTo>
                <a:cubicBezTo>
                  <a:pt x="721326" y="1189770"/>
                  <a:pt x="679246" y="1175058"/>
                  <a:pt x="656710" y="1194683"/>
                </a:cubicBezTo>
                <a:cubicBezTo>
                  <a:pt x="638768" y="1211590"/>
                  <a:pt x="628956" y="1235391"/>
                  <a:pt x="629772" y="1260029"/>
                </a:cubicBezTo>
                <a:cubicBezTo>
                  <a:pt x="631860" y="1326295"/>
                  <a:pt x="702678" y="1364435"/>
                  <a:pt x="761467" y="1341577"/>
                </a:cubicBezTo>
                <a:cubicBezTo>
                  <a:pt x="880171" y="1295421"/>
                  <a:pt x="820541" y="1096925"/>
                  <a:pt x="732423" y="1179401"/>
                </a:cubicBezTo>
                <a:close/>
                <a:moveTo>
                  <a:pt x="666147" y="797511"/>
                </a:moveTo>
                <a:cubicBezTo>
                  <a:pt x="619045" y="714984"/>
                  <a:pt x="442154" y="856720"/>
                  <a:pt x="477628" y="933744"/>
                </a:cubicBezTo>
                <a:cubicBezTo>
                  <a:pt x="526973" y="1040905"/>
                  <a:pt x="725468" y="901457"/>
                  <a:pt x="666147" y="797511"/>
                </a:cubicBezTo>
                <a:close/>
                <a:moveTo>
                  <a:pt x="224876" y="726668"/>
                </a:moveTo>
                <a:cubicBezTo>
                  <a:pt x="153539" y="650557"/>
                  <a:pt x="11694" y="902481"/>
                  <a:pt x="177748" y="925099"/>
                </a:cubicBezTo>
                <a:cubicBezTo>
                  <a:pt x="298255" y="941515"/>
                  <a:pt x="318212" y="719377"/>
                  <a:pt x="224876" y="726668"/>
                </a:cubicBezTo>
                <a:close/>
                <a:moveTo>
                  <a:pt x="389620" y="1116932"/>
                </a:moveTo>
                <a:cubicBezTo>
                  <a:pt x="327863" y="1101682"/>
                  <a:pt x="237470" y="1169608"/>
                  <a:pt x="295092" y="1232129"/>
                </a:cubicBezTo>
                <a:cubicBezTo>
                  <a:pt x="371640" y="1315187"/>
                  <a:pt x="485089" y="1140515"/>
                  <a:pt x="389627" y="1116932"/>
                </a:cubicBezTo>
                <a:close/>
                <a:moveTo>
                  <a:pt x="161057" y="487078"/>
                </a:moveTo>
                <a:cubicBezTo>
                  <a:pt x="183374" y="457480"/>
                  <a:pt x="208373" y="385089"/>
                  <a:pt x="166748" y="360118"/>
                </a:cubicBezTo>
                <a:cubicBezTo>
                  <a:pt x="135896" y="341603"/>
                  <a:pt x="54616" y="373333"/>
                  <a:pt x="32487" y="391738"/>
                </a:cubicBezTo>
                <a:cubicBezTo>
                  <a:pt x="-65321" y="473164"/>
                  <a:pt x="81391" y="592716"/>
                  <a:pt x="161057" y="487078"/>
                </a:cubicBezTo>
                <a:close/>
                <a:moveTo>
                  <a:pt x="76699" y="484486"/>
                </a:moveTo>
                <a:cubicBezTo>
                  <a:pt x="84953" y="481244"/>
                  <a:pt x="92788" y="477021"/>
                  <a:pt x="100032" y="471906"/>
                </a:cubicBezTo>
                <a:cubicBezTo>
                  <a:pt x="93565" y="478172"/>
                  <a:pt x="85489" y="482526"/>
                  <a:pt x="76699" y="484486"/>
                </a:cubicBezTo>
                <a:close/>
                <a:moveTo>
                  <a:pt x="254484" y="173049"/>
                </a:moveTo>
                <a:cubicBezTo>
                  <a:pt x="323242" y="173049"/>
                  <a:pt x="356337" y="56199"/>
                  <a:pt x="274351" y="56199"/>
                </a:cubicBezTo>
                <a:cubicBezTo>
                  <a:pt x="205587" y="56173"/>
                  <a:pt x="172491" y="173023"/>
                  <a:pt x="254484" y="1730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43;p5"/>
          <p:cNvSpPr/>
          <p:nvPr/>
        </p:nvSpPr>
        <p:spPr>
          <a:xfrm>
            <a:off x="7524748" y="2004302"/>
            <a:ext cx="2169605" cy="2139034"/>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44;p5"/>
          <p:cNvSpPr/>
          <p:nvPr/>
        </p:nvSpPr>
        <p:spPr>
          <a:xfrm rot="5828734">
            <a:off x="6579602" y="3865726"/>
            <a:ext cx="2358243" cy="1159370"/>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45;p5"/>
          <p:cNvSpPr/>
          <p:nvPr/>
        </p:nvSpPr>
        <p:spPr>
          <a:xfrm rot="2087446">
            <a:off x="-347111" y="4074972"/>
            <a:ext cx="1577102" cy="138040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46;p5"/>
          <p:cNvSpPr/>
          <p:nvPr/>
        </p:nvSpPr>
        <p:spPr>
          <a:xfrm>
            <a:off x="6000753" y="-218972"/>
            <a:ext cx="3409660" cy="862777"/>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ith scribbles 3">
  <p:cSld name="BLANK_1_1_1">
    <p:spTree>
      <p:nvGrpSpPr>
        <p:cNvPr id="1" name="Shape 47"/>
        <p:cNvGrpSpPr/>
        <p:nvPr/>
      </p:nvGrpSpPr>
      <p:grpSpPr>
        <a:xfrm>
          <a:off x="0" y="0"/>
          <a:ext cx="0" cy="0"/>
          <a:chOff x="0" y="0"/>
          <a:chExt cx="0" cy="0"/>
        </a:xfrm>
      </p:grpSpPr>
      <p:sp>
        <p:nvSpPr>
          <p:cNvPr id="48" name="Google Shape;48;p6"/>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9pPr>
          </a:lstStyle>
          <a:p>
            <a:pPr marL="0" lvl="0" indent="0" algn="r" rtl="0">
              <a:spcBef>
                <a:spcPts val="0"/>
              </a:spcBef>
              <a:spcAft>
                <a:spcPts val="0"/>
              </a:spcAft>
              <a:buNone/>
            </a:pPr>
            <a:fld id="{00000000-1234-1234-1234-123412341234}" type="slidenum">
              <a:rPr lang="en-IN"/>
              <a:t>‹#›</a:t>
            </a:fld>
            <a:endParaRPr/>
          </a:p>
        </p:txBody>
      </p:sp>
      <p:sp>
        <p:nvSpPr>
          <p:cNvPr id="49" name="Google Shape;49;p6"/>
          <p:cNvSpPr/>
          <p:nvPr/>
        </p:nvSpPr>
        <p:spPr>
          <a:xfrm flipH="1">
            <a:off x="7835213" y="3361850"/>
            <a:ext cx="1568804" cy="1615431"/>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rgbClr val="D03900">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 name="Google Shape;50;p6"/>
          <p:cNvSpPr/>
          <p:nvPr/>
        </p:nvSpPr>
        <p:spPr>
          <a:xfrm rot="-5400000" flipH="1">
            <a:off x="161815" y="3378547"/>
            <a:ext cx="1825737" cy="2198998"/>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 name="Google Shape;51;p6"/>
          <p:cNvSpPr/>
          <p:nvPr/>
        </p:nvSpPr>
        <p:spPr>
          <a:xfrm flipH="1">
            <a:off x="6793464" y="-380376"/>
            <a:ext cx="1780528" cy="158578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 name="Google Shape;52;p6"/>
          <p:cNvSpPr/>
          <p:nvPr/>
        </p:nvSpPr>
        <p:spPr>
          <a:xfrm flipH="1">
            <a:off x="-544275" y="645938"/>
            <a:ext cx="1566292" cy="1544222"/>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rgbClr val="1D1D1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 name="Google Shape;53;p6"/>
          <p:cNvSpPr/>
          <p:nvPr/>
        </p:nvSpPr>
        <p:spPr>
          <a:xfrm flipH="1">
            <a:off x="6244184" y="4423655"/>
            <a:ext cx="2574272" cy="1045975"/>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FEFBF1"/>
            </a:gs>
            <a:gs pos="42000">
              <a:srgbClr val="FFE08B"/>
            </a:gs>
            <a:gs pos="83000">
              <a:srgbClr val="FFE08B"/>
            </a:gs>
            <a:gs pos="100000">
              <a:srgbClr val="FEEAB2"/>
            </a:gs>
          </a:gsLst>
          <a:lin ang="54000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16025" y="1003175"/>
            <a:ext cx="6711900" cy="6231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1216025" y="1863126"/>
            <a:ext cx="6711900" cy="24942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600"/>
              </a:spcBef>
              <a:spcAft>
                <a:spcPts val="0"/>
              </a:spcAft>
              <a:buClr>
                <a:schemeClr val="lt1"/>
              </a:buClr>
              <a:buSzPts val="1800"/>
              <a:buFont typeface="Work Sans Light"/>
              <a:buChar char="✘"/>
              <a:defRPr sz="2400" b="0" i="0" u="none" strike="noStrike" cap="none">
                <a:solidFill>
                  <a:schemeClr val="dk1"/>
                </a:solidFill>
                <a:latin typeface="Work Sans Light"/>
                <a:ea typeface="Work Sans Light"/>
                <a:cs typeface="Work Sans Light"/>
                <a:sym typeface="Work Sans Light"/>
              </a:defRPr>
            </a:lvl1pPr>
            <a:lvl2pPr marL="914400" marR="0" lvl="1" indent="-342900" algn="l" rtl="0">
              <a:lnSpc>
                <a:spcPct val="100000"/>
              </a:lnSpc>
              <a:spcBef>
                <a:spcPts val="0"/>
              </a:spcBef>
              <a:spcAft>
                <a:spcPts val="0"/>
              </a:spcAft>
              <a:buClr>
                <a:schemeClr val="lt1"/>
              </a:buClr>
              <a:buSzPts val="1800"/>
              <a:buFont typeface="Work Sans Light"/>
              <a:buChar char="✗"/>
              <a:defRPr sz="2400" b="0" i="0" u="none" strike="noStrike" cap="none">
                <a:solidFill>
                  <a:schemeClr val="dk1"/>
                </a:solidFill>
                <a:latin typeface="Work Sans Light"/>
                <a:ea typeface="Work Sans Light"/>
                <a:cs typeface="Work Sans Light"/>
                <a:sym typeface="Work Sans Light"/>
              </a:defRPr>
            </a:lvl2pPr>
            <a:lvl3pPr marL="1371600" marR="0" lvl="2" indent="-381000" algn="l" rtl="0">
              <a:lnSpc>
                <a:spcPct val="100000"/>
              </a:lnSpc>
              <a:spcBef>
                <a:spcPts val="0"/>
              </a:spcBef>
              <a:spcAft>
                <a:spcPts val="0"/>
              </a:spcAft>
              <a:buClr>
                <a:schemeClr val="dk1"/>
              </a:buClr>
              <a:buSzPts val="2400"/>
              <a:buFont typeface="Work Sans Light"/>
              <a:buChar char="■"/>
              <a:defRPr sz="2400" b="0" i="0" u="none" strike="noStrike" cap="none">
                <a:solidFill>
                  <a:schemeClr val="dk1"/>
                </a:solidFill>
                <a:latin typeface="Work Sans Light"/>
                <a:ea typeface="Work Sans Light"/>
                <a:cs typeface="Work Sans Light"/>
                <a:sym typeface="Work Sans Light"/>
              </a:defRPr>
            </a:lvl3pPr>
            <a:lvl4pPr marL="1828800" marR="0" lvl="3" indent="-381000" algn="l" rtl="0">
              <a:lnSpc>
                <a:spcPct val="100000"/>
              </a:lnSpc>
              <a:spcBef>
                <a:spcPts val="0"/>
              </a:spcBef>
              <a:spcAft>
                <a:spcPts val="0"/>
              </a:spcAft>
              <a:buClr>
                <a:schemeClr val="dk1"/>
              </a:buClr>
              <a:buSzPts val="2400"/>
              <a:buFont typeface="Work Sans Light"/>
              <a:buChar char="●"/>
              <a:defRPr sz="2400" b="0" i="0" u="none" strike="noStrike" cap="none">
                <a:solidFill>
                  <a:schemeClr val="dk1"/>
                </a:solidFill>
                <a:latin typeface="Work Sans Light"/>
                <a:ea typeface="Work Sans Light"/>
                <a:cs typeface="Work Sans Light"/>
                <a:sym typeface="Work Sans Light"/>
              </a:defRPr>
            </a:lvl4pPr>
            <a:lvl5pPr marL="2286000" marR="0" lvl="4" indent="-381000" algn="l" rtl="0">
              <a:lnSpc>
                <a:spcPct val="100000"/>
              </a:lnSpc>
              <a:spcBef>
                <a:spcPts val="0"/>
              </a:spcBef>
              <a:spcAft>
                <a:spcPts val="0"/>
              </a:spcAft>
              <a:buClr>
                <a:schemeClr val="dk1"/>
              </a:buClr>
              <a:buSzPts val="2400"/>
              <a:buFont typeface="Work Sans Light"/>
              <a:buChar char="○"/>
              <a:defRPr sz="2400" b="0" i="0" u="none" strike="noStrike" cap="none">
                <a:solidFill>
                  <a:schemeClr val="dk1"/>
                </a:solidFill>
                <a:latin typeface="Work Sans Light"/>
                <a:ea typeface="Work Sans Light"/>
                <a:cs typeface="Work Sans Light"/>
                <a:sym typeface="Work Sans Light"/>
              </a:defRPr>
            </a:lvl5pPr>
            <a:lvl6pPr marL="2743200" marR="0" lvl="5" indent="-381000" algn="l" rtl="0">
              <a:lnSpc>
                <a:spcPct val="100000"/>
              </a:lnSpc>
              <a:spcBef>
                <a:spcPts val="0"/>
              </a:spcBef>
              <a:spcAft>
                <a:spcPts val="0"/>
              </a:spcAft>
              <a:buClr>
                <a:schemeClr val="dk1"/>
              </a:buClr>
              <a:buSzPts val="2400"/>
              <a:buFont typeface="Work Sans Light"/>
              <a:buChar char="■"/>
              <a:defRPr sz="2400" b="0" i="0" u="none" strike="noStrike" cap="none">
                <a:solidFill>
                  <a:schemeClr val="dk1"/>
                </a:solidFill>
                <a:latin typeface="Work Sans Light"/>
                <a:ea typeface="Work Sans Light"/>
                <a:cs typeface="Work Sans Light"/>
                <a:sym typeface="Work Sans Light"/>
              </a:defRPr>
            </a:lvl6pPr>
            <a:lvl7pPr marL="3200400" marR="0" lvl="6" indent="-381000" algn="l" rtl="0">
              <a:lnSpc>
                <a:spcPct val="100000"/>
              </a:lnSpc>
              <a:spcBef>
                <a:spcPts val="0"/>
              </a:spcBef>
              <a:spcAft>
                <a:spcPts val="0"/>
              </a:spcAft>
              <a:buClr>
                <a:schemeClr val="dk1"/>
              </a:buClr>
              <a:buSzPts val="2400"/>
              <a:buFont typeface="Work Sans Light"/>
              <a:buChar char="●"/>
              <a:defRPr sz="2400" b="0" i="0" u="none" strike="noStrike" cap="none">
                <a:solidFill>
                  <a:schemeClr val="dk1"/>
                </a:solidFill>
                <a:latin typeface="Work Sans Light"/>
                <a:ea typeface="Work Sans Light"/>
                <a:cs typeface="Work Sans Light"/>
                <a:sym typeface="Work Sans Light"/>
              </a:defRPr>
            </a:lvl7pPr>
            <a:lvl8pPr marL="3657600" marR="0" lvl="7" indent="-381000" algn="l" rtl="0">
              <a:lnSpc>
                <a:spcPct val="100000"/>
              </a:lnSpc>
              <a:spcBef>
                <a:spcPts val="0"/>
              </a:spcBef>
              <a:spcAft>
                <a:spcPts val="0"/>
              </a:spcAft>
              <a:buClr>
                <a:schemeClr val="dk1"/>
              </a:buClr>
              <a:buSzPts val="2400"/>
              <a:buFont typeface="Work Sans Light"/>
              <a:buChar char="○"/>
              <a:defRPr sz="2400" b="0" i="0" u="none" strike="noStrike" cap="none">
                <a:solidFill>
                  <a:schemeClr val="dk1"/>
                </a:solidFill>
                <a:latin typeface="Work Sans Light"/>
                <a:ea typeface="Work Sans Light"/>
                <a:cs typeface="Work Sans Light"/>
                <a:sym typeface="Work Sans Light"/>
              </a:defRPr>
            </a:lvl8pPr>
            <a:lvl9pPr marL="4114800" marR="0" lvl="8" indent="-381000" algn="l" rtl="0">
              <a:lnSpc>
                <a:spcPct val="100000"/>
              </a:lnSpc>
              <a:spcBef>
                <a:spcPts val="0"/>
              </a:spcBef>
              <a:spcAft>
                <a:spcPts val="0"/>
              </a:spcAft>
              <a:buClr>
                <a:schemeClr val="dk1"/>
              </a:buClr>
              <a:buSzPts val="2400"/>
              <a:buFont typeface="Work Sans Light"/>
              <a:buChar char="■"/>
              <a:defRPr sz="2400" b="0" i="0" u="none" strike="noStrike" cap="none">
                <a:solidFill>
                  <a:schemeClr val="dk1"/>
                </a:solidFill>
                <a:latin typeface="Work Sans Light"/>
                <a:ea typeface="Work Sans Light"/>
                <a:cs typeface="Work Sans Light"/>
                <a:sym typeface="Work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Work Sans Light"/>
                <a:ea typeface="Work Sans Light"/>
                <a:cs typeface="Work Sans Light"/>
                <a:sym typeface="Work Sans Light"/>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areerfoundry.com/en/blog/ux-design/design-thinking-proces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nngroup.com/articles/ux-idea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formpl.us/blog/data-collection-metho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designkit.org/mindsets/1"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www.designkit.org/mindsets/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designkit.org/mindsets/3"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hyperlink" Target="http://www.designkit.org/mindsets/4"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designkit.org/mindsets/6"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www.designkit.org/mindsets/5"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designkit.org/mindsets/7"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hyperlink" Target="https://www.innovationtraining.org/design-thinking-mindset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interaction-design.org/literature/topics/scamper"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ovtt.org/en/guidelines/innovation-2/"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ovtt.org/en/guidelines/technology-intelligence-guid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www.youtube.com/watch?v=572wbk1rUAA"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7"/>
          <p:cNvSpPr txBox="1">
            <a:spLocks noGrp="1"/>
          </p:cNvSpPr>
          <p:nvPr>
            <p:ph type="ctrTitle"/>
          </p:nvPr>
        </p:nvSpPr>
        <p:spPr>
          <a:xfrm>
            <a:off x="886415" y="1750820"/>
            <a:ext cx="7183800" cy="1159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6000"/>
              <a:buNone/>
            </a:pPr>
            <a:r>
              <a:rPr lang="en-IN"/>
              <a:t>Engineering Design </a:t>
            </a:r>
            <a:r>
              <a:rPr lang="en-IN" b="1"/>
              <a:t>DSN2096</a:t>
            </a:r>
            <a:endParaRPr sz="3600">
              <a:solidFill>
                <a:srgbClr val="002060"/>
              </a:solidFill>
            </a:endParaRPr>
          </a:p>
        </p:txBody>
      </p:sp>
      <p:sp>
        <p:nvSpPr>
          <p:cNvPr id="59" name="Google Shape;59;p7"/>
          <p:cNvSpPr txBox="1"/>
          <p:nvPr/>
        </p:nvSpPr>
        <p:spPr>
          <a:xfrm>
            <a:off x="5832250" y="3865950"/>
            <a:ext cx="1884000" cy="6771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IN" sz="1600" b="1">
                <a:latin typeface="Work Sans"/>
                <a:ea typeface="Work Sans"/>
                <a:cs typeface="Work Sans"/>
                <a:sym typeface="Work Sans"/>
              </a:rPr>
              <a:t>By:</a:t>
            </a:r>
            <a:br>
              <a:rPr lang="en-IN" sz="1600" b="1">
                <a:latin typeface="Work Sans"/>
                <a:ea typeface="Work Sans"/>
                <a:cs typeface="Work Sans"/>
                <a:sym typeface="Work Sans"/>
              </a:rPr>
            </a:br>
            <a:r>
              <a:rPr lang="en-IN" sz="1600" b="1">
                <a:latin typeface="Work Sans"/>
                <a:ea typeface="Work Sans"/>
                <a:cs typeface="Work Sans"/>
                <a:sym typeface="Work Sans"/>
              </a:rPr>
              <a:t>Akshay Jadhav</a:t>
            </a:r>
            <a:endParaRPr sz="1600" b="1">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10</a:t>
            </a:fld>
            <a:endParaRPr/>
          </a:p>
        </p:txBody>
      </p:sp>
      <p:sp>
        <p:nvSpPr>
          <p:cNvPr id="139" name="Google Shape;139;p16"/>
          <p:cNvSpPr/>
          <p:nvPr/>
        </p:nvSpPr>
        <p:spPr>
          <a:xfrm>
            <a:off x="1393626" y="730238"/>
            <a:ext cx="45720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p:txBody>
      </p:sp>
      <p:sp>
        <p:nvSpPr>
          <p:cNvPr id="140" name="Google Shape;140;p16"/>
          <p:cNvSpPr/>
          <p:nvPr/>
        </p:nvSpPr>
        <p:spPr>
          <a:xfrm>
            <a:off x="830075" y="2243225"/>
            <a:ext cx="12861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P</a:t>
            </a:r>
            <a:r>
              <a:rPr lang="en-IN" b="1">
                <a:solidFill>
                  <a:srgbClr val="002060"/>
                </a:solidFill>
              </a:rPr>
              <a:t>ilot Testing</a:t>
            </a:r>
            <a:endParaRPr/>
          </a:p>
        </p:txBody>
      </p:sp>
      <p:sp>
        <p:nvSpPr>
          <p:cNvPr id="141" name="Google Shape;141;p16"/>
          <p:cNvSpPr txBox="1"/>
          <p:nvPr/>
        </p:nvSpPr>
        <p:spPr>
          <a:xfrm>
            <a:off x="3027475" y="420650"/>
            <a:ext cx="4423200" cy="36942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1200"/>
              </a:spcBef>
              <a:spcAft>
                <a:spcPts val="0"/>
              </a:spcAft>
              <a:buClr>
                <a:srgbClr val="222222"/>
              </a:buClr>
              <a:buSzPts val="1200"/>
              <a:buFont typeface="Open Sans"/>
              <a:buChar char="★"/>
            </a:pPr>
            <a:r>
              <a:rPr lang="en-IN" sz="1200">
                <a:solidFill>
                  <a:srgbClr val="444B4E"/>
                </a:solidFill>
                <a:latin typeface="Open Sans"/>
                <a:ea typeface="Open Sans"/>
                <a:cs typeface="Open Sans"/>
                <a:sym typeface="Open Sans"/>
              </a:rPr>
              <a:t>Pilot testing is a rehearsal of your research study, allowing you to test your research approach with a small number of test participants </a:t>
            </a:r>
            <a:r>
              <a:rPr lang="en-IN" sz="1200" i="1">
                <a:solidFill>
                  <a:srgbClr val="444B4E"/>
                </a:solidFill>
                <a:latin typeface="Open Sans"/>
                <a:ea typeface="Open Sans"/>
                <a:cs typeface="Open Sans"/>
                <a:sym typeface="Open Sans"/>
              </a:rPr>
              <a:t>before</a:t>
            </a:r>
            <a:r>
              <a:rPr lang="en-IN" sz="1200">
                <a:solidFill>
                  <a:srgbClr val="444B4E"/>
                </a:solidFill>
                <a:latin typeface="Open Sans"/>
                <a:ea typeface="Open Sans"/>
                <a:cs typeface="Open Sans"/>
                <a:sym typeface="Open Sans"/>
              </a:rPr>
              <a:t> you conduct your main study. </a:t>
            </a:r>
            <a:endParaRPr sz="1200">
              <a:solidFill>
                <a:srgbClr val="444B4E"/>
              </a:solidFill>
              <a:latin typeface="Open Sans"/>
              <a:ea typeface="Open Sans"/>
              <a:cs typeface="Open Sans"/>
              <a:sym typeface="Open Sans"/>
            </a:endParaRPr>
          </a:p>
          <a:p>
            <a:pPr marL="457200" lvl="0" indent="-304800" algn="l" rtl="0">
              <a:lnSpc>
                <a:spcPct val="150000"/>
              </a:lnSpc>
              <a:spcBef>
                <a:spcPts val="0"/>
              </a:spcBef>
              <a:spcAft>
                <a:spcPts val="0"/>
              </a:spcAft>
              <a:buClr>
                <a:srgbClr val="222222"/>
              </a:buClr>
              <a:buSzPts val="1200"/>
              <a:buFont typeface="Open Sans"/>
              <a:buChar char="★"/>
            </a:pPr>
            <a:r>
              <a:rPr lang="en-IN" sz="1200">
                <a:solidFill>
                  <a:srgbClr val="444B4E"/>
                </a:solidFill>
                <a:latin typeface="Open Sans"/>
                <a:ea typeface="Open Sans"/>
                <a:cs typeface="Open Sans"/>
                <a:sym typeface="Open Sans"/>
              </a:rPr>
              <a:t>Although this is an additional step, it may be the time best spent on any research project.</a:t>
            </a:r>
            <a:endParaRPr sz="1200">
              <a:solidFill>
                <a:srgbClr val="444B4E"/>
              </a:solidFill>
              <a:latin typeface="Open Sans"/>
              <a:ea typeface="Open Sans"/>
              <a:cs typeface="Open Sans"/>
              <a:sym typeface="Open Sans"/>
            </a:endParaRPr>
          </a:p>
          <a:p>
            <a:pPr marL="457200" lvl="0" indent="-304800" algn="l" rtl="0">
              <a:lnSpc>
                <a:spcPct val="150000"/>
              </a:lnSpc>
              <a:spcBef>
                <a:spcPts val="0"/>
              </a:spcBef>
              <a:spcAft>
                <a:spcPts val="0"/>
              </a:spcAft>
              <a:buClr>
                <a:srgbClr val="444B4E"/>
              </a:buClr>
              <a:buSzPts val="1200"/>
              <a:buFont typeface="Open Sans"/>
              <a:buChar char="★"/>
            </a:pPr>
            <a:r>
              <a:rPr lang="en-IN" sz="1200">
                <a:solidFill>
                  <a:srgbClr val="444B4E"/>
                </a:solidFill>
                <a:latin typeface="Open Sans"/>
                <a:ea typeface="Open Sans"/>
                <a:cs typeface="Open Sans"/>
                <a:sym typeface="Open Sans"/>
              </a:rPr>
              <a:t>Just like proper experimental design is a necessity, it is important to take the time to critique, test, and iteratively improve your research design, before the research execution phase. </a:t>
            </a:r>
            <a:endParaRPr sz="1200">
              <a:solidFill>
                <a:srgbClr val="444B4E"/>
              </a:solidFill>
              <a:latin typeface="Open Sans"/>
              <a:ea typeface="Open Sans"/>
              <a:cs typeface="Open Sans"/>
              <a:sym typeface="Open Sans"/>
            </a:endParaRPr>
          </a:p>
          <a:p>
            <a:pPr marL="457200" lvl="0" indent="-304800" algn="l" rtl="0">
              <a:lnSpc>
                <a:spcPct val="150000"/>
              </a:lnSpc>
              <a:spcBef>
                <a:spcPts val="0"/>
              </a:spcBef>
              <a:spcAft>
                <a:spcPts val="0"/>
              </a:spcAft>
              <a:buClr>
                <a:srgbClr val="444B4E"/>
              </a:buClr>
              <a:buSzPts val="1200"/>
              <a:buFont typeface="Open Sans"/>
              <a:buChar char="★"/>
            </a:pPr>
            <a:r>
              <a:rPr lang="en-IN" sz="1200">
                <a:solidFill>
                  <a:srgbClr val="444B4E"/>
                </a:solidFill>
                <a:latin typeface="Open Sans"/>
                <a:ea typeface="Open Sans"/>
                <a:cs typeface="Open Sans"/>
                <a:sym typeface="Open Sans"/>
              </a:rPr>
              <a:t>By doing so, you can ensure that your user research runs smoothly, and dramatically improve the output from your study.</a:t>
            </a:r>
            <a:endParaRPr sz="1200">
              <a:solidFill>
                <a:srgbClr val="444B4E"/>
              </a:solidFill>
              <a:latin typeface="Open Sans"/>
              <a:ea typeface="Open Sans"/>
              <a:cs typeface="Open Sans"/>
              <a:sym typeface="Open Sans"/>
            </a:endParaRPr>
          </a:p>
        </p:txBody>
      </p:sp>
      <p:pic>
        <p:nvPicPr>
          <p:cNvPr id="142" name="Google Shape;142;p16"/>
          <p:cNvPicPr preferRelativeResize="0"/>
          <p:nvPr/>
        </p:nvPicPr>
        <p:blipFill rotWithShape="1">
          <a:blip r:embed="rId3">
            <a:alphaModFix/>
          </a:blip>
          <a:srcRect/>
          <a:stretch/>
        </p:blipFill>
        <p:spPr>
          <a:xfrm>
            <a:off x="159403" y="420638"/>
            <a:ext cx="2686050" cy="183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7"/>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11</a:t>
            </a:fld>
            <a:endParaRPr/>
          </a:p>
        </p:txBody>
      </p:sp>
      <p:sp>
        <p:nvSpPr>
          <p:cNvPr id="148" name="Google Shape;148;p17"/>
          <p:cNvSpPr/>
          <p:nvPr/>
        </p:nvSpPr>
        <p:spPr>
          <a:xfrm>
            <a:off x="1393626" y="730238"/>
            <a:ext cx="45720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p:txBody>
      </p:sp>
      <p:sp>
        <p:nvSpPr>
          <p:cNvPr id="149" name="Google Shape;149;p17"/>
          <p:cNvSpPr/>
          <p:nvPr/>
        </p:nvSpPr>
        <p:spPr>
          <a:xfrm>
            <a:off x="830075" y="2243225"/>
            <a:ext cx="12861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b="1">
                <a:solidFill>
                  <a:srgbClr val="002060"/>
                </a:solidFill>
              </a:rPr>
              <a:t>Simulation</a:t>
            </a:r>
            <a:endParaRPr/>
          </a:p>
        </p:txBody>
      </p:sp>
      <p:sp>
        <p:nvSpPr>
          <p:cNvPr id="150" name="Google Shape;150;p17"/>
          <p:cNvSpPr txBox="1"/>
          <p:nvPr/>
        </p:nvSpPr>
        <p:spPr>
          <a:xfrm>
            <a:off x="3027475" y="420650"/>
            <a:ext cx="4423200" cy="3417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1200"/>
              </a:spcBef>
              <a:spcAft>
                <a:spcPts val="0"/>
              </a:spcAft>
              <a:buClr>
                <a:srgbClr val="222222"/>
              </a:buClr>
              <a:buSzPts val="1200"/>
              <a:buFont typeface="Open Sans"/>
              <a:buChar char="★"/>
            </a:pPr>
            <a:r>
              <a:rPr lang="en-IN" sz="1200">
                <a:solidFill>
                  <a:srgbClr val="222222"/>
                </a:solidFill>
                <a:latin typeface="Open Sans"/>
                <a:ea typeface="Open Sans"/>
                <a:cs typeface="Open Sans"/>
                <a:sym typeface="Open Sans"/>
              </a:rPr>
              <a:t>A simulation imitates the operation of real world processes or systems with the use of models. The model represents the key behaviours and characteristics of the selected process or system while the simulation represents how the model evolves under different conditions over time.</a:t>
            </a:r>
            <a:endParaRPr sz="1200">
              <a:solidFill>
                <a:srgbClr val="222222"/>
              </a:solidFill>
              <a:latin typeface="Open Sans"/>
              <a:ea typeface="Open Sans"/>
              <a:cs typeface="Open Sans"/>
              <a:sym typeface="Open Sans"/>
            </a:endParaRPr>
          </a:p>
          <a:p>
            <a:pPr marL="457200" marR="0" lvl="0" indent="-304800" algn="l" rtl="0">
              <a:lnSpc>
                <a:spcPct val="150000"/>
              </a:lnSpc>
              <a:spcBef>
                <a:spcPts val="0"/>
              </a:spcBef>
              <a:spcAft>
                <a:spcPts val="0"/>
              </a:spcAft>
              <a:buClr>
                <a:srgbClr val="222222"/>
              </a:buClr>
              <a:buSzPts val="1200"/>
              <a:buFont typeface="Open Sans"/>
              <a:buChar char="★"/>
            </a:pPr>
            <a:r>
              <a:rPr lang="en-IN" sz="1200">
                <a:solidFill>
                  <a:srgbClr val="222222"/>
                </a:solidFill>
                <a:latin typeface="Open Sans"/>
                <a:ea typeface="Open Sans"/>
                <a:cs typeface="Open Sans"/>
                <a:sym typeface="Open Sans"/>
              </a:rPr>
              <a:t>Simulations are usually computer-based, using a software-generated model to provide support for the decisions of managers and engineers as well as for training purposes. Simulation techniques aid understanding and experimentation, as the models are both visual and interactive.</a:t>
            </a:r>
            <a:endParaRPr sz="1200">
              <a:solidFill>
                <a:srgbClr val="222222"/>
              </a:solidFill>
              <a:latin typeface="Open Sans"/>
              <a:ea typeface="Open Sans"/>
              <a:cs typeface="Open Sans"/>
              <a:sym typeface="Open Sans"/>
            </a:endParaRPr>
          </a:p>
        </p:txBody>
      </p:sp>
      <p:pic>
        <p:nvPicPr>
          <p:cNvPr id="151" name="Google Shape;151;p17"/>
          <p:cNvPicPr preferRelativeResize="0"/>
          <p:nvPr/>
        </p:nvPicPr>
        <p:blipFill rotWithShape="1">
          <a:blip r:embed="rId3">
            <a:alphaModFix/>
          </a:blip>
          <a:srcRect t="13963" b="14099"/>
          <a:stretch/>
        </p:blipFill>
        <p:spPr>
          <a:xfrm>
            <a:off x="636735" y="645042"/>
            <a:ext cx="1613824" cy="15417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12</a:t>
            </a:fld>
            <a:endParaRPr/>
          </a:p>
        </p:txBody>
      </p:sp>
      <p:sp>
        <p:nvSpPr>
          <p:cNvPr id="157" name="Google Shape;157;p18"/>
          <p:cNvSpPr/>
          <p:nvPr/>
        </p:nvSpPr>
        <p:spPr>
          <a:xfrm>
            <a:off x="1393626" y="730238"/>
            <a:ext cx="45720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p:txBody>
      </p:sp>
      <p:sp>
        <p:nvSpPr>
          <p:cNvPr id="158" name="Google Shape;158;p18"/>
          <p:cNvSpPr/>
          <p:nvPr/>
        </p:nvSpPr>
        <p:spPr>
          <a:xfrm>
            <a:off x="830075" y="2243225"/>
            <a:ext cx="1286100" cy="307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IN" b="1">
                <a:solidFill>
                  <a:srgbClr val="002060"/>
                </a:solidFill>
              </a:rPr>
              <a:t>Axiomatic</a:t>
            </a:r>
            <a:endParaRPr b="1">
              <a:solidFill>
                <a:srgbClr val="002060"/>
              </a:solidFill>
            </a:endParaRPr>
          </a:p>
        </p:txBody>
      </p:sp>
      <p:sp>
        <p:nvSpPr>
          <p:cNvPr id="159" name="Google Shape;159;p18"/>
          <p:cNvSpPr txBox="1"/>
          <p:nvPr/>
        </p:nvSpPr>
        <p:spPr>
          <a:xfrm>
            <a:off x="3027475" y="420650"/>
            <a:ext cx="4423200" cy="3417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1200"/>
              </a:spcBef>
              <a:spcAft>
                <a:spcPts val="0"/>
              </a:spcAft>
              <a:buClr>
                <a:srgbClr val="222222"/>
              </a:buClr>
              <a:buSzPts val="1200"/>
              <a:buFont typeface="Open Sans"/>
              <a:buChar char="★"/>
            </a:pPr>
            <a:r>
              <a:rPr lang="en-IN" sz="1200">
                <a:solidFill>
                  <a:srgbClr val="2E2E2E"/>
                </a:solidFill>
              </a:rPr>
              <a:t>Axiomatic Design is a design technique with a high added value because it reduces the number of possible initial designs to one while consuming almost no resources.</a:t>
            </a:r>
            <a:endParaRPr sz="1200">
              <a:solidFill>
                <a:srgbClr val="2E2E2E"/>
              </a:solidFill>
            </a:endParaRPr>
          </a:p>
          <a:p>
            <a:pPr marL="457200" marR="0" lvl="0" indent="-304800" algn="l" rtl="0">
              <a:lnSpc>
                <a:spcPct val="150000"/>
              </a:lnSpc>
              <a:spcBef>
                <a:spcPts val="0"/>
              </a:spcBef>
              <a:spcAft>
                <a:spcPts val="0"/>
              </a:spcAft>
              <a:buClr>
                <a:srgbClr val="222222"/>
              </a:buClr>
              <a:buSzPts val="1200"/>
              <a:buFont typeface="Open Sans"/>
              <a:buChar char="★"/>
            </a:pPr>
            <a:r>
              <a:rPr lang="en-IN" sz="1200">
                <a:solidFill>
                  <a:srgbClr val="2E2E2E"/>
                </a:solidFill>
              </a:rPr>
              <a:t>Thus, Axiomatic Design provides a conceptual design that satisfies the motivation. </a:t>
            </a:r>
            <a:endParaRPr sz="1200">
              <a:solidFill>
                <a:srgbClr val="2E2E2E"/>
              </a:solidFill>
            </a:endParaRPr>
          </a:p>
          <a:p>
            <a:pPr marL="457200" marR="0" lvl="0" indent="-304800" algn="l" rtl="0">
              <a:lnSpc>
                <a:spcPct val="150000"/>
              </a:lnSpc>
              <a:spcBef>
                <a:spcPts val="0"/>
              </a:spcBef>
              <a:spcAft>
                <a:spcPts val="0"/>
              </a:spcAft>
              <a:buClr>
                <a:srgbClr val="222222"/>
              </a:buClr>
              <a:buSzPts val="1200"/>
              <a:buFont typeface="Open Sans"/>
              <a:buChar char="★"/>
            </a:pPr>
            <a:r>
              <a:rPr lang="en-IN" sz="1200">
                <a:solidFill>
                  <a:srgbClr val="2E2E2E"/>
                </a:solidFill>
              </a:rPr>
              <a:t>The configuration chosen is as close to the ideal design as the system permits.</a:t>
            </a:r>
            <a:endParaRPr sz="1200">
              <a:solidFill>
                <a:srgbClr val="2E2E2E"/>
              </a:solidFill>
            </a:endParaRPr>
          </a:p>
          <a:p>
            <a:pPr marL="457200" marR="0" lvl="0" indent="-304800" algn="l" rtl="0">
              <a:lnSpc>
                <a:spcPct val="150000"/>
              </a:lnSpc>
              <a:spcBef>
                <a:spcPts val="0"/>
              </a:spcBef>
              <a:spcAft>
                <a:spcPts val="0"/>
              </a:spcAft>
              <a:buClr>
                <a:srgbClr val="2E2E2E"/>
              </a:buClr>
              <a:buSzPts val="1200"/>
              <a:buChar char="★"/>
            </a:pPr>
            <a:r>
              <a:rPr lang="en-IN" sz="1200">
                <a:solidFill>
                  <a:srgbClr val="2E2E2E"/>
                </a:solidFill>
              </a:rPr>
              <a:t>In dealing with the complexity, ADT can be used as a systematic approach to guide the decomposition. </a:t>
            </a:r>
            <a:endParaRPr sz="1200">
              <a:solidFill>
                <a:srgbClr val="2E2E2E"/>
              </a:solidFill>
            </a:endParaRPr>
          </a:p>
          <a:p>
            <a:pPr marL="457200" marR="0" lvl="0" indent="-304800" algn="l" rtl="0">
              <a:lnSpc>
                <a:spcPct val="150000"/>
              </a:lnSpc>
              <a:spcBef>
                <a:spcPts val="0"/>
              </a:spcBef>
              <a:spcAft>
                <a:spcPts val="0"/>
              </a:spcAft>
              <a:buClr>
                <a:srgbClr val="2E2E2E"/>
              </a:buClr>
              <a:buSzPts val="1200"/>
              <a:buChar char="★"/>
            </a:pPr>
            <a:r>
              <a:rPr lang="en-IN" sz="1200">
                <a:solidFill>
                  <a:srgbClr val="2E2E2E"/>
                </a:solidFill>
              </a:rPr>
              <a:t>ADT lays the foundation for system analysis and design.</a:t>
            </a:r>
            <a:endParaRPr sz="1200">
              <a:solidFill>
                <a:srgbClr val="2E2E2E"/>
              </a:solidFill>
            </a:endParaRPr>
          </a:p>
        </p:txBody>
      </p:sp>
      <p:pic>
        <p:nvPicPr>
          <p:cNvPr id="160" name="Google Shape;160;p18"/>
          <p:cNvPicPr preferRelativeResize="0"/>
          <p:nvPr/>
        </p:nvPicPr>
        <p:blipFill rotWithShape="1">
          <a:blip r:embed="rId3">
            <a:alphaModFix/>
          </a:blip>
          <a:srcRect/>
          <a:stretch/>
        </p:blipFill>
        <p:spPr>
          <a:xfrm>
            <a:off x="562085" y="671865"/>
            <a:ext cx="1822081" cy="1495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13</a:t>
            </a:fld>
            <a:endParaRPr/>
          </a:p>
        </p:txBody>
      </p:sp>
      <p:sp>
        <p:nvSpPr>
          <p:cNvPr id="166" name="Google Shape;166;p19"/>
          <p:cNvSpPr/>
          <p:nvPr/>
        </p:nvSpPr>
        <p:spPr>
          <a:xfrm>
            <a:off x="1393626" y="730238"/>
            <a:ext cx="45720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p:txBody>
      </p:sp>
      <p:sp>
        <p:nvSpPr>
          <p:cNvPr id="167" name="Google Shape;167;p19"/>
          <p:cNvSpPr/>
          <p:nvPr/>
        </p:nvSpPr>
        <p:spPr>
          <a:xfrm>
            <a:off x="830075" y="2243225"/>
            <a:ext cx="1286100" cy="307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IN" b="1">
                <a:solidFill>
                  <a:srgbClr val="002060"/>
                </a:solidFill>
              </a:rPr>
              <a:t>Ideation</a:t>
            </a:r>
            <a:endParaRPr b="1">
              <a:solidFill>
                <a:srgbClr val="002060"/>
              </a:solidFill>
            </a:endParaRPr>
          </a:p>
        </p:txBody>
      </p:sp>
      <p:sp>
        <p:nvSpPr>
          <p:cNvPr id="168" name="Google Shape;168;p19"/>
          <p:cNvSpPr txBox="1"/>
          <p:nvPr/>
        </p:nvSpPr>
        <p:spPr>
          <a:xfrm>
            <a:off x="3027475" y="420650"/>
            <a:ext cx="4423200" cy="45252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1200"/>
              </a:spcBef>
              <a:spcAft>
                <a:spcPts val="0"/>
              </a:spcAft>
              <a:buClr>
                <a:srgbClr val="2E2E2E"/>
              </a:buClr>
              <a:buSzPts val="1200"/>
              <a:buChar char="★"/>
            </a:pPr>
            <a:r>
              <a:rPr lang="en-IN" sz="1200">
                <a:solidFill>
                  <a:srgbClr val="223C50"/>
                </a:solidFill>
              </a:rPr>
              <a:t>Ideation is the a phase of the </a:t>
            </a:r>
            <a:r>
              <a:rPr lang="en-IN" sz="1200" b="1">
                <a:solidFill>
                  <a:schemeClr val="hlink"/>
                </a:solidFill>
                <a:uFill>
                  <a:noFill/>
                </a:uFill>
                <a:hlinkClick r:id="rId3"/>
              </a:rPr>
              <a:t>Design Thinking process</a:t>
            </a:r>
            <a:r>
              <a:rPr lang="en-IN" sz="1200">
                <a:solidFill>
                  <a:srgbClr val="223C50"/>
                </a:solidFill>
              </a:rPr>
              <a:t>, and it’s all about generating ideas.</a:t>
            </a:r>
            <a:endParaRPr sz="1200">
              <a:solidFill>
                <a:srgbClr val="223C50"/>
              </a:solidFill>
            </a:endParaRPr>
          </a:p>
          <a:p>
            <a:pPr marL="457200" marR="0" lvl="0" indent="-304800" algn="l" rtl="0">
              <a:lnSpc>
                <a:spcPct val="150000"/>
              </a:lnSpc>
              <a:spcBef>
                <a:spcPts val="0"/>
              </a:spcBef>
              <a:spcAft>
                <a:spcPts val="0"/>
              </a:spcAft>
              <a:buClr>
                <a:srgbClr val="223C50"/>
              </a:buClr>
              <a:buSzPts val="1200"/>
              <a:buChar char="★"/>
            </a:pPr>
            <a:r>
              <a:rPr lang="en-IN" sz="1200">
                <a:solidFill>
                  <a:srgbClr val="223C50"/>
                </a:solidFill>
              </a:rPr>
              <a:t>The </a:t>
            </a:r>
            <a:r>
              <a:rPr lang="en-IN" sz="1200" b="1">
                <a:solidFill>
                  <a:schemeClr val="hlink"/>
                </a:solidFill>
                <a:uFill>
                  <a:noFill/>
                </a:uFill>
                <a:hlinkClick r:id="rId4"/>
              </a:rPr>
              <a:t>Nielsen Norman Group</a:t>
            </a:r>
            <a:r>
              <a:rPr lang="en-IN" sz="1200">
                <a:solidFill>
                  <a:srgbClr val="223C50"/>
                </a:solidFill>
              </a:rPr>
              <a:t> defines ideation as “the process of generating a broad set of ideas on a given topic, with no attempt to judge or evaluate them.”</a:t>
            </a:r>
            <a:endParaRPr sz="1200">
              <a:solidFill>
                <a:srgbClr val="223C50"/>
              </a:solidFill>
            </a:endParaRPr>
          </a:p>
          <a:p>
            <a:pPr marL="457200" marR="0" lvl="0" indent="-304800" algn="l" rtl="0">
              <a:lnSpc>
                <a:spcPct val="150000"/>
              </a:lnSpc>
              <a:spcBef>
                <a:spcPts val="0"/>
              </a:spcBef>
              <a:spcAft>
                <a:spcPts val="0"/>
              </a:spcAft>
              <a:buClr>
                <a:srgbClr val="223C50"/>
              </a:buClr>
              <a:buSzPts val="1200"/>
              <a:buChar char="★"/>
            </a:pPr>
            <a:r>
              <a:rPr lang="en-IN" sz="1200">
                <a:solidFill>
                  <a:srgbClr val="223C50"/>
                </a:solidFill>
              </a:rPr>
              <a:t>In the ideation phase, you’ll explore and come up with as many ideas as possible. Some of these ideas will go on to be potential solutions to your design challenge; some will end up on the reject pile. </a:t>
            </a:r>
            <a:endParaRPr sz="1200">
              <a:solidFill>
                <a:srgbClr val="223C50"/>
              </a:solidFill>
            </a:endParaRPr>
          </a:p>
          <a:p>
            <a:pPr marL="457200" marR="0" lvl="0" indent="-304800" algn="l" rtl="0">
              <a:lnSpc>
                <a:spcPct val="150000"/>
              </a:lnSpc>
              <a:spcBef>
                <a:spcPts val="0"/>
              </a:spcBef>
              <a:spcAft>
                <a:spcPts val="0"/>
              </a:spcAft>
              <a:buClr>
                <a:srgbClr val="223C50"/>
              </a:buClr>
              <a:buSzPts val="1200"/>
              <a:buChar char="★"/>
            </a:pPr>
            <a:r>
              <a:rPr lang="en-IN" sz="1200">
                <a:solidFill>
                  <a:srgbClr val="223C50"/>
                </a:solidFill>
              </a:rPr>
              <a:t>At this stage, the focus is on quantity of ideas rather than quality. </a:t>
            </a:r>
            <a:endParaRPr sz="1200">
              <a:solidFill>
                <a:srgbClr val="223C50"/>
              </a:solidFill>
            </a:endParaRPr>
          </a:p>
          <a:p>
            <a:pPr marL="457200" marR="0" lvl="0" indent="-304800" algn="l" rtl="0">
              <a:lnSpc>
                <a:spcPct val="150000"/>
              </a:lnSpc>
              <a:spcBef>
                <a:spcPts val="0"/>
              </a:spcBef>
              <a:spcAft>
                <a:spcPts val="0"/>
              </a:spcAft>
              <a:buClr>
                <a:srgbClr val="223C50"/>
              </a:buClr>
              <a:buSzPts val="1200"/>
              <a:buChar char="★"/>
            </a:pPr>
            <a:r>
              <a:rPr lang="en-IN" sz="1200">
                <a:solidFill>
                  <a:srgbClr val="223C50"/>
                </a:solidFill>
              </a:rPr>
              <a:t>The main aim of an ideation session is to uncover and explore new angles and avenues—to think outside the box. </a:t>
            </a:r>
            <a:endParaRPr sz="1200">
              <a:solidFill>
                <a:srgbClr val="223C50"/>
              </a:solidFill>
            </a:endParaRPr>
          </a:p>
          <a:p>
            <a:pPr marL="457200" marR="0" lvl="0" indent="-304800" algn="l" rtl="0">
              <a:lnSpc>
                <a:spcPct val="150000"/>
              </a:lnSpc>
              <a:spcBef>
                <a:spcPts val="0"/>
              </a:spcBef>
              <a:spcAft>
                <a:spcPts val="0"/>
              </a:spcAft>
              <a:buClr>
                <a:srgbClr val="223C50"/>
              </a:buClr>
              <a:buSzPts val="1200"/>
              <a:buChar char="★"/>
            </a:pPr>
            <a:r>
              <a:rPr lang="en-IN" sz="1200">
                <a:solidFill>
                  <a:srgbClr val="223C50"/>
                </a:solidFill>
              </a:rPr>
              <a:t>For the sake of innovation and creativity, it is essential that the ideation phase be a “judgement-free zone”.</a:t>
            </a:r>
            <a:endParaRPr sz="1200">
              <a:solidFill>
                <a:srgbClr val="223C50"/>
              </a:solidFill>
            </a:endParaRPr>
          </a:p>
        </p:txBody>
      </p:sp>
      <p:pic>
        <p:nvPicPr>
          <p:cNvPr id="169" name="Google Shape;169;p19"/>
          <p:cNvPicPr preferRelativeResize="0"/>
          <p:nvPr/>
        </p:nvPicPr>
        <p:blipFill rotWithShape="1">
          <a:blip r:embed="rId5">
            <a:alphaModFix/>
          </a:blip>
          <a:srcRect l="467" t="-710" r="21547" b="709"/>
          <a:stretch/>
        </p:blipFill>
        <p:spPr>
          <a:xfrm>
            <a:off x="588179" y="685861"/>
            <a:ext cx="1769877" cy="1504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14</a:t>
            </a:fld>
            <a:endParaRPr/>
          </a:p>
        </p:txBody>
      </p:sp>
      <p:sp>
        <p:nvSpPr>
          <p:cNvPr id="175" name="Google Shape;175;p20"/>
          <p:cNvSpPr/>
          <p:nvPr/>
        </p:nvSpPr>
        <p:spPr>
          <a:xfrm>
            <a:off x="1393626" y="730238"/>
            <a:ext cx="45720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p:txBody>
      </p:sp>
      <p:sp>
        <p:nvSpPr>
          <p:cNvPr id="176" name="Google Shape;176;p20"/>
          <p:cNvSpPr/>
          <p:nvPr/>
        </p:nvSpPr>
        <p:spPr>
          <a:xfrm>
            <a:off x="830075" y="2243225"/>
            <a:ext cx="1286100" cy="307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IN" b="1">
                <a:solidFill>
                  <a:srgbClr val="002060"/>
                </a:solidFill>
              </a:rPr>
              <a:t>Survey</a:t>
            </a:r>
            <a:endParaRPr b="1">
              <a:solidFill>
                <a:srgbClr val="002060"/>
              </a:solidFill>
            </a:endParaRPr>
          </a:p>
        </p:txBody>
      </p:sp>
      <p:sp>
        <p:nvSpPr>
          <p:cNvPr id="177" name="Google Shape;177;p20"/>
          <p:cNvSpPr txBox="1"/>
          <p:nvPr/>
        </p:nvSpPr>
        <p:spPr>
          <a:xfrm>
            <a:off x="3027475" y="420650"/>
            <a:ext cx="4423200" cy="45252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rgbClr val="223C50"/>
              </a:buClr>
              <a:buSzPts val="1200"/>
              <a:buChar char="★"/>
            </a:pPr>
            <a:r>
              <a:rPr lang="en-IN" sz="1200"/>
              <a:t>A survey method is a process, tool, or technique that you can use to gather information in research by asking questions to a predefined group of people. </a:t>
            </a:r>
            <a:endParaRPr sz="1200"/>
          </a:p>
          <a:p>
            <a:pPr marL="457200" lvl="0" indent="-304800" algn="l" rtl="0">
              <a:lnSpc>
                <a:spcPct val="150000"/>
              </a:lnSpc>
              <a:spcBef>
                <a:spcPts val="0"/>
              </a:spcBef>
              <a:spcAft>
                <a:spcPts val="0"/>
              </a:spcAft>
              <a:buClr>
                <a:srgbClr val="223C50"/>
              </a:buClr>
              <a:buSzPts val="1200"/>
              <a:buChar char="★"/>
            </a:pPr>
            <a:r>
              <a:rPr lang="en-IN" sz="1200"/>
              <a:t>Typically, it facilitates the exchange of information between the research participants and the person or organization carrying out the research. </a:t>
            </a:r>
            <a:endParaRPr sz="1200"/>
          </a:p>
          <a:p>
            <a:pPr marL="457200" lvl="0" indent="-304800" algn="l" rtl="0">
              <a:lnSpc>
                <a:spcPct val="150000"/>
              </a:lnSpc>
              <a:spcBef>
                <a:spcPts val="0"/>
              </a:spcBef>
              <a:spcAft>
                <a:spcPts val="0"/>
              </a:spcAft>
              <a:buClr>
                <a:srgbClr val="223C50"/>
              </a:buClr>
              <a:buSzPts val="1200"/>
              <a:buChar char="★"/>
            </a:pPr>
            <a:r>
              <a:rPr lang="en-IN" sz="1200"/>
              <a:t>Survey methods can be qualitative or quantitative depending on the type of research and the type of data you want to gather in the end.</a:t>
            </a:r>
            <a:endParaRPr sz="1200"/>
          </a:p>
          <a:p>
            <a:pPr marL="457200" marR="0" lvl="0" indent="-304800" algn="l" rtl="0">
              <a:lnSpc>
                <a:spcPct val="150000"/>
              </a:lnSpc>
              <a:spcBef>
                <a:spcPts val="0"/>
              </a:spcBef>
              <a:spcAft>
                <a:spcPts val="0"/>
              </a:spcAft>
              <a:buClr>
                <a:srgbClr val="223C50"/>
              </a:buClr>
              <a:buSzPts val="1200"/>
              <a:buChar char="★"/>
            </a:pPr>
            <a:r>
              <a:rPr lang="en-IN" sz="1200"/>
              <a:t>A </a:t>
            </a:r>
            <a:r>
              <a:rPr lang="en-IN" sz="1200">
                <a:uFill>
                  <a:noFill/>
                </a:uFill>
                <a:hlinkClick r:id="rId3"/>
              </a:rPr>
              <a:t>survey is a data collection tool</a:t>
            </a:r>
            <a:r>
              <a:rPr lang="en-IN" sz="1200"/>
              <a:t> that lists a set of structured questions to which respondents provide answers based on their knowledge and experiences. </a:t>
            </a:r>
            <a:endParaRPr sz="1200"/>
          </a:p>
          <a:p>
            <a:pPr marL="457200" marR="0" lvl="0" indent="-304800" algn="l" rtl="0">
              <a:lnSpc>
                <a:spcPct val="150000"/>
              </a:lnSpc>
              <a:spcBef>
                <a:spcPts val="0"/>
              </a:spcBef>
              <a:spcAft>
                <a:spcPts val="0"/>
              </a:spcAft>
              <a:buClr>
                <a:srgbClr val="223C50"/>
              </a:buClr>
              <a:buSzPts val="1200"/>
              <a:buChar char="★"/>
            </a:pPr>
            <a:r>
              <a:rPr lang="en-IN" sz="1200"/>
              <a:t>It is a standard data gathering process that allows you to access information from a predefined group of respondents during research. </a:t>
            </a:r>
            <a:endParaRPr sz="1200"/>
          </a:p>
          <a:p>
            <a:pPr marL="457200" marR="0" lvl="0" indent="-304800" algn="l" rtl="0">
              <a:lnSpc>
                <a:spcPct val="150000"/>
              </a:lnSpc>
              <a:spcBef>
                <a:spcPts val="0"/>
              </a:spcBef>
              <a:spcAft>
                <a:spcPts val="0"/>
              </a:spcAft>
              <a:buSzPts val="1200"/>
              <a:buChar char="★"/>
            </a:pPr>
            <a:r>
              <a:rPr lang="en-IN" sz="1200"/>
              <a:t>Interviewing, Surveys, Observation, Focus Group</a:t>
            </a:r>
            <a:endParaRPr sz="1200"/>
          </a:p>
        </p:txBody>
      </p:sp>
      <p:pic>
        <p:nvPicPr>
          <p:cNvPr id="178" name="Google Shape;178;p20"/>
          <p:cNvPicPr preferRelativeResize="0"/>
          <p:nvPr/>
        </p:nvPicPr>
        <p:blipFill rotWithShape="1">
          <a:blip r:embed="rId4">
            <a:alphaModFix/>
          </a:blip>
          <a:srcRect/>
          <a:stretch/>
        </p:blipFill>
        <p:spPr>
          <a:xfrm>
            <a:off x="419635" y="698611"/>
            <a:ext cx="2107000" cy="14637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IN"/>
              <a:t>15</a:t>
            </a:fld>
            <a:endParaRPr/>
          </a:p>
        </p:txBody>
      </p:sp>
      <p:sp>
        <p:nvSpPr>
          <p:cNvPr id="184" name="Google Shape;184;p21"/>
          <p:cNvSpPr/>
          <p:nvPr/>
        </p:nvSpPr>
        <p:spPr>
          <a:xfrm>
            <a:off x="1393626" y="730238"/>
            <a:ext cx="45720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p:txBody>
      </p:sp>
      <p:sp>
        <p:nvSpPr>
          <p:cNvPr id="185" name="Google Shape;185;p21"/>
          <p:cNvSpPr txBox="1">
            <a:spLocks noGrp="1"/>
          </p:cNvSpPr>
          <p:nvPr>
            <p:ph type="body" idx="1"/>
          </p:nvPr>
        </p:nvSpPr>
        <p:spPr>
          <a:xfrm>
            <a:off x="1216025" y="1552200"/>
            <a:ext cx="5456700" cy="2769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IN" sz="1200">
                <a:latin typeface="Arial"/>
                <a:ea typeface="Arial"/>
                <a:cs typeface="Arial"/>
                <a:sym typeface="Arial"/>
              </a:rPr>
              <a:t>Some more concept generation techniques;</a:t>
            </a:r>
            <a:endParaRPr sz="1200">
              <a:latin typeface="Arial"/>
              <a:ea typeface="Arial"/>
              <a:cs typeface="Arial"/>
              <a:sym typeface="Arial"/>
            </a:endParaRPr>
          </a:p>
          <a:p>
            <a:pPr marL="457200" lvl="0" indent="-311150" algn="l" rtl="0">
              <a:lnSpc>
                <a:spcPct val="125000"/>
              </a:lnSpc>
              <a:spcBef>
                <a:spcPts val="1400"/>
              </a:spcBef>
              <a:spcAft>
                <a:spcPts val="0"/>
              </a:spcAft>
              <a:buClr>
                <a:srgbClr val="002060"/>
              </a:buClr>
              <a:buSzPts val="1300"/>
              <a:buFont typeface="Arial"/>
              <a:buChar char="❖"/>
            </a:pPr>
            <a:r>
              <a:rPr lang="en-IN" sz="1300" b="1">
                <a:solidFill>
                  <a:srgbClr val="002060"/>
                </a:solidFill>
                <a:latin typeface="Arial"/>
                <a:ea typeface="Arial"/>
                <a:cs typeface="Arial"/>
                <a:sym typeface="Arial"/>
              </a:rPr>
              <a:t>Reverse brainstorming</a:t>
            </a:r>
            <a:endParaRPr sz="1300" b="1">
              <a:solidFill>
                <a:srgbClr val="002060"/>
              </a:solidFill>
              <a:latin typeface="Arial"/>
              <a:ea typeface="Arial"/>
              <a:cs typeface="Arial"/>
              <a:sym typeface="Arial"/>
            </a:endParaRPr>
          </a:p>
          <a:p>
            <a:pPr marL="457200" lvl="0" indent="-311150" algn="l" rtl="0">
              <a:lnSpc>
                <a:spcPct val="125000"/>
              </a:lnSpc>
              <a:spcBef>
                <a:spcPts val="0"/>
              </a:spcBef>
              <a:spcAft>
                <a:spcPts val="0"/>
              </a:spcAft>
              <a:buClr>
                <a:srgbClr val="002060"/>
              </a:buClr>
              <a:buSzPts val="1300"/>
              <a:buFont typeface="Arial"/>
              <a:buChar char="❖"/>
            </a:pPr>
            <a:r>
              <a:rPr lang="en-IN" sz="1300" b="1">
                <a:solidFill>
                  <a:srgbClr val="002060"/>
                </a:solidFill>
                <a:latin typeface="Arial"/>
                <a:ea typeface="Arial"/>
                <a:cs typeface="Arial"/>
                <a:sym typeface="Arial"/>
              </a:rPr>
              <a:t>Whiteboarding</a:t>
            </a:r>
            <a:endParaRPr sz="1300" b="1">
              <a:solidFill>
                <a:srgbClr val="002060"/>
              </a:solidFill>
              <a:latin typeface="Arial"/>
              <a:ea typeface="Arial"/>
              <a:cs typeface="Arial"/>
              <a:sym typeface="Arial"/>
            </a:endParaRPr>
          </a:p>
          <a:p>
            <a:pPr marL="457200" lvl="0" indent="-311150" algn="l" rtl="0">
              <a:lnSpc>
                <a:spcPct val="125000"/>
              </a:lnSpc>
              <a:spcBef>
                <a:spcPts val="0"/>
              </a:spcBef>
              <a:spcAft>
                <a:spcPts val="0"/>
              </a:spcAft>
              <a:buClr>
                <a:srgbClr val="002060"/>
              </a:buClr>
              <a:buSzPts val="1300"/>
              <a:buFont typeface="Arial"/>
              <a:buChar char="❖"/>
            </a:pPr>
            <a:r>
              <a:rPr lang="en-IN" sz="1300" b="1">
                <a:solidFill>
                  <a:srgbClr val="002060"/>
                </a:solidFill>
                <a:latin typeface="Arial"/>
                <a:ea typeface="Arial"/>
                <a:cs typeface="Arial"/>
                <a:sym typeface="Arial"/>
              </a:rPr>
              <a:t>Mind mapping</a:t>
            </a:r>
            <a:endParaRPr sz="1300" b="1">
              <a:solidFill>
                <a:srgbClr val="002060"/>
              </a:solidFill>
              <a:latin typeface="Arial"/>
              <a:ea typeface="Arial"/>
              <a:cs typeface="Arial"/>
              <a:sym typeface="Arial"/>
            </a:endParaRPr>
          </a:p>
          <a:p>
            <a:pPr marL="457200" lvl="0" indent="-311150" algn="l" rtl="0">
              <a:lnSpc>
                <a:spcPct val="125000"/>
              </a:lnSpc>
              <a:spcBef>
                <a:spcPts val="0"/>
              </a:spcBef>
              <a:spcAft>
                <a:spcPts val="0"/>
              </a:spcAft>
              <a:buClr>
                <a:srgbClr val="002060"/>
              </a:buClr>
              <a:buSzPts val="1300"/>
              <a:buFont typeface="Arial"/>
              <a:buChar char="❖"/>
            </a:pPr>
            <a:r>
              <a:rPr lang="en-IN" sz="1300" b="1">
                <a:solidFill>
                  <a:srgbClr val="002060"/>
                </a:solidFill>
                <a:latin typeface="Arial"/>
                <a:ea typeface="Arial"/>
                <a:cs typeface="Arial"/>
                <a:sym typeface="Arial"/>
              </a:rPr>
              <a:t>6-3-5 Brainwriting</a:t>
            </a:r>
            <a:endParaRPr sz="1300" b="1">
              <a:solidFill>
                <a:srgbClr val="002060"/>
              </a:solidFill>
              <a:latin typeface="Arial"/>
              <a:ea typeface="Arial"/>
              <a:cs typeface="Arial"/>
              <a:sym typeface="Arial"/>
            </a:endParaRPr>
          </a:p>
          <a:p>
            <a:pPr marL="457200" lvl="0" indent="-311150" algn="l" rtl="0">
              <a:lnSpc>
                <a:spcPct val="125000"/>
              </a:lnSpc>
              <a:spcBef>
                <a:spcPts val="0"/>
              </a:spcBef>
              <a:spcAft>
                <a:spcPts val="0"/>
              </a:spcAft>
              <a:buClr>
                <a:srgbClr val="002060"/>
              </a:buClr>
              <a:buSzPts val="1300"/>
              <a:buFont typeface="Arial"/>
              <a:buChar char="❖"/>
            </a:pPr>
            <a:r>
              <a:rPr lang="en-IN" sz="1300" b="1">
                <a:solidFill>
                  <a:srgbClr val="002060"/>
                </a:solidFill>
                <a:latin typeface="Arial"/>
                <a:ea typeface="Arial"/>
                <a:cs typeface="Arial"/>
                <a:sym typeface="Arial"/>
              </a:rPr>
              <a:t>Empathy</a:t>
            </a:r>
            <a:endParaRPr sz="1300" b="1">
              <a:solidFill>
                <a:srgbClr val="002060"/>
              </a:solidFill>
              <a:latin typeface="Arial"/>
              <a:ea typeface="Arial"/>
              <a:cs typeface="Arial"/>
              <a:sym typeface="Arial"/>
            </a:endParaRPr>
          </a:p>
          <a:p>
            <a:pPr marL="0" lvl="0" indent="0" algn="l" rtl="0">
              <a:spcBef>
                <a:spcPts val="600"/>
              </a:spcBef>
              <a:spcAft>
                <a:spcPts val="0"/>
              </a:spcAft>
              <a:buNone/>
            </a:pPr>
            <a:endParaRPr sz="1200">
              <a:latin typeface="Arial"/>
              <a:ea typeface="Arial"/>
              <a:cs typeface="Arial"/>
              <a:sym typeface="Arial"/>
            </a:endParaRPr>
          </a:p>
          <a:p>
            <a:pPr marL="0" lvl="0" indent="0" algn="l" rtl="0">
              <a:spcBef>
                <a:spcPts val="600"/>
              </a:spcBef>
              <a:spcAft>
                <a:spcPts val="0"/>
              </a:spcAft>
              <a:buNone/>
            </a:pPr>
            <a:endParaRPr sz="1200">
              <a:latin typeface="Arial"/>
              <a:ea typeface="Arial"/>
              <a:cs typeface="Arial"/>
              <a:sym typeface="Arial"/>
            </a:endParaRPr>
          </a:p>
          <a:p>
            <a:pPr marL="0" lvl="0" indent="0" algn="l" rtl="0">
              <a:spcBef>
                <a:spcPts val="600"/>
              </a:spcBef>
              <a:spcAft>
                <a:spcPts val="0"/>
              </a:spcAft>
              <a:buNone/>
            </a:pPr>
            <a:r>
              <a:rPr lang="en-IN" sz="2000">
                <a:latin typeface="Arial"/>
                <a:ea typeface="Arial"/>
                <a:cs typeface="Arial"/>
                <a:sym typeface="Arial"/>
              </a:rPr>
              <a:t>Assignment 2: Discuss those techniques?</a:t>
            </a:r>
            <a:endParaRPr sz="20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ctrTitle"/>
          </p:nvPr>
        </p:nvSpPr>
        <p:spPr>
          <a:xfrm>
            <a:off x="1216025" y="1888150"/>
            <a:ext cx="6711900" cy="1159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800"/>
              <a:buNone/>
            </a:pPr>
            <a:r>
              <a:rPr lang="en-IN"/>
              <a:t>Product Design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17</a:t>
            </a:fld>
            <a:endParaRPr/>
          </a:p>
        </p:txBody>
      </p:sp>
      <p:pic>
        <p:nvPicPr>
          <p:cNvPr id="196" name="Google Shape;196;p23" descr="Related image"/>
          <p:cNvPicPr preferRelativeResize="0"/>
          <p:nvPr/>
        </p:nvPicPr>
        <p:blipFill rotWithShape="1">
          <a:blip r:embed="rId3">
            <a:alphaModFix/>
          </a:blip>
          <a:srcRect/>
          <a:stretch/>
        </p:blipFill>
        <p:spPr>
          <a:xfrm>
            <a:off x="415643" y="1026103"/>
            <a:ext cx="2631381" cy="1824104"/>
          </a:xfrm>
          <a:prstGeom prst="rect">
            <a:avLst/>
          </a:prstGeom>
          <a:noFill/>
          <a:ln>
            <a:noFill/>
          </a:ln>
        </p:spPr>
      </p:pic>
      <p:pic>
        <p:nvPicPr>
          <p:cNvPr id="197" name="Google Shape;197;p23" descr="https://qph.fs.quoracdn.net/main-qimg-90be31b1b6eb63abb20c27827a0d6088-c"/>
          <p:cNvPicPr preferRelativeResize="0"/>
          <p:nvPr/>
        </p:nvPicPr>
        <p:blipFill rotWithShape="1">
          <a:blip r:embed="rId4">
            <a:alphaModFix/>
          </a:blip>
          <a:srcRect/>
          <a:stretch/>
        </p:blipFill>
        <p:spPr>
          <a:xfrm>
            <a:off x="3358515" y="1026103"/>
            <a:ext cx="2571960" cy="1824104"/>
          </a:xfrm>
          <a:prstGeom prst="rect">
            <a:avLst/>
          </a:prstGeom>
          <a:noFill/>
          <a:ln>
            <a:noFill/>
          </a:ln>
        </p:spPr>
      </p:pic>
      <p:pic>
        <p:nvPicPr>
          <p:cNvPr id="198" name="Google Shape;198;p23" descr="Image result for inverted house"/>
          <p:cNvPicPr preferRelativeResize="0"/>
          <p:nvPr/>
        </p:nvPicPr>
        <p:blipFill rotWithShape="1">
          <a:blip r:embed="rId5">
            <a:alphaModFix/>
          </a:blip>
          <a:srcRect/>
          <a:stretch/>
        </p:blipFill>
        <p:spPr>
          <a:xfrm>
            <a:off x="6258090" y="1026103"/>
            <a:ext cx="2427461" cy="1824104"/>
          </a:xfrm>
          <a:prstGeom prst="rect">
            <a:avLst/>
          </a:prstGeom>
          <a:noFill/>
          <a:ln>
            <a:noFill/>
          </a:ln>
        </p:spPr>
      </p:pic>
      <p:sp>
        <p:nvSpPr>
          <p:cNvPr id="199" name="Google Shape;199;p23"/>
          <p:cNvSpPr txBox="1"/>
          <p:nvPr/>
        </p:nvSpPr>
        <p:spPr>
          <a:xfrm>
            <a:off x="726928" y="3141098"/>
            <a:ext cx="185779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Technology Centred Design</a:t>
            </a:r>
            <a:endParaRPr/>
          </a:p>
        </p:txBody>
      </p:sp>
      <p:sp>
        <p:nvSpPr>
          <p:cNvPr id="200" name="Google Shape;200;p23"/>
          <p:cNvSpPr txBox="1"/>
          <p:nvPr/>
        </p:nvSpPr>
        <p:spPr>
          <a:xfrm>
            <a:off x="3612801" y="3141098"/>
            <a:ext cx="185779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Business Centred Design</a:t>
            </a:r>
            <a:endParaRPr/>
          </a:p>
        </p:txBody>
      </p:sp>
      <p:sp>
        <p:nvSpPr>
          <p:cNvPr id="201" name="Google Shape;201;p23"/>
          <p:cNvSpPr txBox="1"/>
          <p:nvPr/>
        </p:nvSpPr>
        <p:spPr>
          <a:xfrm>
            <a:off x="6542921" y="3153697"/>
            <a:ext cx="185779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Designer Centred Design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IN"/>
              <a:t>18</a:t>
            </a:fld>
            <a:endParaRPr/>
          </a:p>
        </p:txBody>
      </p:sp>
      <p:pic>
        <p:nvPicPr>
          <p:cNvPr id="207" name="Google Shape;207;p24"/>
          <p:cNvPicPr preferRelativeResize="0"/>
          <p:nvPr/>
        </p:nvPicPr>
        <p:blipFill>
          <a:blip r:embed="rId3">
            <a:alphaModFix/>
          </a:blip>
          <a:stretch>
            <a:fillRect/>
          </a:stretch>
        </p:blipFill>
        <p:spPr>
          <a:xfrm>
            <a:off x="1295400" y="152400"/>
            <a:ext cx="650766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a:t>Design Thinking Process</a:t>
            </a:r>
            <a:endParaRPr/>
          </a:p>
        </p:txBody>
      </p:sp>
      <p:sp>
        <p:nvSpPr>
          <p:cNvPr id="213" name="Google Shape;213;p25"/>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19</a:t>
            </a:fld>
            <a:endParaRPr/>
          </a:p>
        </p:txBody>
      </p:sp>
      <p:pic>
        <p:nvPicPr>
          <p:cNvPr id="214" name="Google Shape;214;p25"/>
          <p:cNvPicPr preferRelativeResize="0"/>
          <p:nvPr/>
        </p:nvPicPr>
        <p:blipFill rotWithShape="1">
          <a:blip r:embed="rId3">
            <a:alphaModFix/>
          </a:blip>
          <a:srcRect t="25075"/>
          <a:stretch/>
        </p:blipFill>
        <p:spPr>
          <a:xfrm>
            <a:off x="633255" y="1605063"/>
            <a:ext cx="6393408" cy="22179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a:t>Syllabus</a:t>
            </a:r>
            <a:endParaRPr/>
          </a:p>
        </p:txBody>
      </p:sp>
      <p:sp>
        <p:nvSpPr>
          <p:cNvPr id="65" name="Google Shape;65;p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2</a:t>
            </a:fld>
            <a:endParaRPr/>
          </a:p>
        </p:txBody>
      </p:sp>
      <p:sp>
        <p:nvSpPr>
          <p:cNvPr id="66" name="Google Shape;66;p8"/>
          <p:cNvSpPr txBox="1"/>
          <p:nvPr/>
        </p:nvSpPr>
        <p:spPr>
          <a:xfrm>
            <a:off x="429288" y="988319"/>
            <a:ext cx="7343112" cy="3761532"/>
          </a:xfrm>
          <a:prstGeom prst="rect">
            <a:avLst/>
          </a:prstGeom>
          <a:noFill/>
          <a:ln>
            <a:noFill/>
          </a:ln>
        </p:spPr>
        <p:txBody>
          <a:bodyPr spcFirstLastPara="1" wrap="square" lIns="91425" tIns="45700" rIns="91425" bIns="45700" anchor="ctr" anchorCtr="0">
            <a:normAutofit/>
          </a:bodyPr>
          <a:lstStyle/>
          <a:p>
            <a:pPr marL="228600" marR="0" lvl="0" indent="-228600" algn="just" rtl="0">
              <a:lnSpc>
                <a:spcPct val="90000"/>
              </a:lnSpc>
              <a:spcBef>
                <a:spcPts val="0"/>
              </a:spcBef>
              <a:spcAft>
                <a:spcPts val="0"/>
              </a:spcAft>
              <a:buClr>
                <a:srgbClr val="000000"/>
              </a:buClr>
              <a:buSzPts val="1400"/>
              <a:buFont typeface="Arial"/>
              <a:buChar char="•"/>
            </a:pPr>
            <a:r>
              <a:rPr lang="en-IN" sz="1400" b="1" i="0" u="none" strike="noStrike" cap="none">
                <a:solidFill>
                  <a:srgbClr val="000000"/>
                </a:solidFill>
                <a:latin typeface="Calibri"/>
                <a:ea typeface="Calibri"/>
                <a:cs typeface="Calibri"/>
                <a:sym typeface="Calibri"/>
              </a:rPr>
              <a:t>Introduction to Engineering design process: </a:t>
            </a:r>
            <a:r>
              <a:rPr lang="en-IN" sz="1400" b="0" i="0" u="none" strike="noStrike" cap="none">
                <a:solidFill>
                  <a:srgbClr val="000000"/>
                </a:solidFill>
                <a:latin typeface="Calibri"/>
                <a:ea typeface="Calibri"/>
                <a:cs typeface="Calibri"/>
                <a:sym typeface="Calibri"/>
              </a:rPr>
              <a:t>Design History; Dieter Rams Principles of Good Design; Overview of Engineering Design Process: Problem Formulation, Concept generation, Project Planning and Design Making; Human Centred Design (HCD);</a:t>
            </a:r>
            <a:endParaRPr/>
          </a:p>
          <a:p>
            <a:pPr marL="228600" marR="0" lvl="0" indent="-228600" algn="just" rtl="0">
              <a:lnSpc>
                <a:spcPct val="90000"/>
              </a:lnSpc>
              <a:spcBef>
                <a:spcPts val="1000"/>
              </a:spcBef>
              <a:spcAft>
                <a:spcPts val="0"/>
              </a:spcAft>
              <a:buClr>
                <a:srgbClr val="000000"/>
              </a:buClr>
              <a:buSzPts val="1400"/>
              <a:buFont typeface="Arial"/>
              <a:buChar char="•"/>
            </a:pPr>
            <a:r>
              <a:rPr lang="en-IN" sz="1400" b="1" i="0" u="none" strike="noStrike" cap="none">
                <a:solidFill>
                  <a:srgbClr val="000000"/>
                </a:solidFill>
                <a:latin typeface="Calibri"/>
                <a:ea typeface="Calibri"/>
                <a:cs typeface="Calibri"/>
                <a:sym typeface="Calibri"/>
              </a:rPr>
              <a:t>Design Thinking for Innovation: </a:t>
            </a:r>
            <a:r>
              <a:rPr lang="en-IN" sz="1400" b="0" i="0" u="none" strike="noStrike" cap="none">
                <a:solidFill>
                  <a:srgbClr val="000000"/>
                </a:solidFill>
                <a:latin typeface="Calibri"/>
                <a:ea typeface="Calibri"/>
                <a:cs typeface="Calibri"/>
                <a:sym typeface="Calibri"/>
              </a:rPr>
              <a:t>Design Thinking as Mindset, Process and Toolbox., Enhancing Design Thinking Through, Empathy, Interviewing, Questioning &amp; Brainstorming, Tools for Design Thinking: Mind Mapping, Innovation Flowchart – Question ladder – SCAMPER (for products) Journey Mapping, Task analysis grid (for services) </a:t>
            </a:r>
            <a:endParaRPr/>
          </a:p>
          <a:p>
            <a:pPr marL="228600" marR="0" lvl="0" indent="-228600" algn="just" rtl="0">
              <a:lnSpc>
                <a:spcPct val="90000"/>
              </a:lnSpc>
              <a:spcBef>
                <a:spcPts val="1000"/>
              </a:spcBef>
              <a:spcAft>
                <a:spcPts val="0"/>
              </a:spcAft>
              <a:buClr>
                <a:srgbClr val="000000"/>
              </a:buClr>
              <a:buSzPts val="1400"/>
              <a:buFont typeface="Arial"/>
              <a:buChar char="•"/>
            </a:pPr>
            <a:r>
              <a:rPr lang="en-IN" sz="1400" b="1" i="0" u="none" strike="noStrike" cap="none">
                <a:solidFill>
                  <a:srgbClr val="000000"/>
                </a:solidFill>
                <a:latin typeface="Calibri"/>
                <a:ea typeface="Calibri"/>
                <a:cs typeface="Calibri"/>
                <a:sym typeface="Calibri"/>
              </a:rPr>
              <a:t>Engineering Design Approaches: </a:t>
            </a:r>
            <a:r>
              <a:rPr lang="en-IN" sz="1400" b="0" i="0" u="none" strike="noStrike" cap="none">
                <a:solidFill>
                  <a:srgbClr val="000000"/>
                </a:solidFill>
                <a:latin typeface="Calibri"/>
                <a:ea typeface="Calibri"/>
                <a:cs typeface="Calibri"/>
                <a:sym typeface="Calibri"/>
              </a:rPr>
              <a:t>Professional and societal Context of Design; Different types of design – Conceptual, Embodiment designs and Detailed designs – Identification and Specifications, Standards and codes, Design Features – Design for Aesthetics, Production, Standards, Minimum risk, Ease of maintenance, Quality, Minimum cost and Optimum Design, Service Design - People - Asserts - policies - culture. Iterative process - Exploration - Creation - Reflection - Implementation.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sz="2400"/>
              <a:t>“Design Thinking” and “Human-Centred Design”</a:t>
            </a:r>
            <a:endParaRPr/>
          </a:p>
        </p:txBody>
      </p:sp>
      <p:sp>
        <p:nvSpPr>
          <p:cNvPr id="220" name="Google Shape;220;p26"/>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20</a:t>
            </a:fld>
            <a:endParaRPr/>
          </a:p>
        </p:txBody>
      </p:sp>
      <p:sp>
        <p:nvSpPr>
          <p:cNvPr id="221" name="Google Shape;221;p26"/>
          <p:cNvSpPr/>
          <p:nvPr/>
        </p:nvSpPr>
        <p:spPr>
          <a:xfrm>
            <a:off x="726927" y="1078935"/>
            <a:ext cx="7240025" cy="52322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Open Sans"/>
                <a:ea typeface="Open Sans"/>
                <a:cs typeface="Open Sans"/>
                <a:sym typeface="Open Sans"/>
              </a:rPr>
              <a:t>Design Thinking, popularized by Stanford’s d.school, is a process that you go through to create solutions that will actually be adopted by people</a:t>
            </a:r>
            <a:endParaRPr sz="1400" b="1" i="0" u="none" strike="noStrike" cap="none">
              <a:solidFill>
                <a:srgbClr val="002060"/>
              </a:solidFill>
              <a:latin typeface="Arial"/>
              <a:ea typeface="Arial"/>
              <a:cs typeface="Arial"/>
              <a:sym typeface="Arial"/>
            </a:endParaRPr>
          </a:p>
        </p:txBody>
      </p:sp>
      <p:sp>
        <p:nvSpPr>
          <p:cNvPr id="222" name="Google Shape;222;p26"/>
          <p:cNvSpPr/>
          <p:nvPr/>
        </p:nvSpPr>
        <p:spPr>
          <a:xfrm>
            <a:off x="726927" y="3928640"/>
            <a:ext cx="6711901" cy="7386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Open Sans"/>
                <a:ea typeface="Open Sans"/>
                <a:cs typeface="Open Sans"/>
                <a:sym typeface="Open Sans"/>
              </a:rPr>
              <a:t>Human-Centered Design, popularized by IDEO.org, is a mindset that overlays design thinking to ensure that the products are actually relevant and beneficial— in the long run — for the people they are intended to serve.</a:t>
            </a:r>
            <a:endParaRPr sz="1400" b="1" i="0" u="none" strike="noStrike" cap="none">
              <a:solidFill>
                <a:srgbClr val="002060"/>
              </a:solidFill>
              <a:latin typeface="Arial"/>
              <a:ea typeface="Arial"/>
              <a:cs typeface="Arial"/>
              <a:sym typeface="Arial"/>
            </a:endParaRPr>
          </a:p>
        </p:txBody>
      </p:sp>
      <p:pic>
        <p:nvPicPr>
          <p:cNvPr id="223" name="Google Shape;223;p26"/>
          <p:cNvPicPr preferRelativeResize="0"/>
          <p:nvPr/>
        </p:nvPicPr>
        <p:blipFill rotWithShape="1">
          <a:blip r:embed="rId3">
            <a:alphaModFix/>
          </a:blip>
          <a:srcRect/>
          <a:stretch/>
        </p:blipFill>
        <p:spPr>
          <a:xfrm>
            <a:off x="1941724" y="1902829"/>
            <a:ext cx="4282306" cy="17251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sz="2400"/>
              <a:t>“Design Thinking” and “Human-Centred Design”</a:t>
            </a:r>
            <a:endParaRPr/>
          </a:p>
        </p:txBody>
      </p:sp>
      <p:sp>
        <p:nvSpPr>
          <p:cNvPr id="229" name="Google Shape;229;p27"/>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21</a:t>
            </a:fld>
            <a:endParaRPr/>
          </a:p>
        </p:txBody>
      </p:sp>
      <p:sp>
        <p:nvSpPr>
          <p:cNvPr id="230" name="Google Shape;230;p27"/>
          <p:cNvSpPr/>
          <p:nvPr/>
        </p:nvSpPr>
        <p:spPr>
          <a:xfrm>
            <a:off x="726928" y="1877100"/>
            <a:ext cx="7210842" cy="138499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Open Sans"/>
                <a:ea typeface="Open Sans"/>
                <a:cs typeface="Open Sans"/>
                <a:sym typeface="Open Sans"/>
              </a:rPr>
              <a:t>To make this more clear, any business can use </a:t>
            </a:r>
            <a:r>
              <a:rPr lang="en-IN" sz="1400" b="1" i="1" u="none" strike="noStrike" cap="none">
                <a:solidFill>
                  <a:srgbClr val="002060"/>
                </a:solidFill>
                <a:latin typeface="Open Sans"/>
                <a:ea typeface="Open Sans"/>
                <a:cs typeface="Open Sans"/>
                <a:sym typeface="Open Sans"/>
              </a:rPr>
              <a:t>Design Thinking</a:t>
            </a:r>
            <a:r>
              <a:rPr lang="en-IN" sz="1400" b="1" i="0" u="none" strike="noStrike" cap="none">
                <a:solidFill>
                  <a:srgbClr val="002060"/>
                </a:solidFill>
                <a:latin typeface="Open Sans"/>
                <a:ea typeface="Open Sans"/>
                <a:cs typeface="Open Sans"/>
                <a:sym typeface="Open Sans"/>
              </a:rPr>
              <a:t> to build a solution that is capable of making money. For example, a company may use Design Thinking to create a video game or TV show for kids. Applying </a:t>
            </a:r>
            <a:r>
              <a:rPr lang="en-IN" sz="1400" b="1" i="1" u="none" strike="noStrike" cap="none">
                <a:solidFill>
                  <a:srgbClr val="002060"/>
                </a:solidFill>
                <a:latin typeface="Open Sans"/>
                <a:ea typeface="Open Sans"/>
                <a:cs typeface="Open Sans"/>
                <a:sym typeface="Open Sans"/>
              </a:rPr>
              <a:t>Human-Centered Design</a:t>
            </a:r>
            <a:r>
              <a:rPr lang="en-IN" sz="1400" b="1" i="0" u="none" strike="noStrike" cap="none">
                <a:solidFill>
                  <a:srgbClr val="002060"/>
                </a:solidFill>
                <a:latin typeface="Open Sans"/>
                <a:ea typeface="Open Sans"/>
                <a:cs typeface="Open Sans"/>
                <a:sym typeface="Open Sans"/>
              </a:rPr>
              <a:t> on top of this will ensure that the show actually serves the needs of the people watching it (for example meeting the learning objectives of the children watching the show or playing the game)</a:t>
            </a:r>
            <a:endParaRPr sz="1400" b="1" i="0" u="none" strike="noStrike" cap="none">
              <a:solidFill>
                <a:srgbClr val="00206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sz="4000"/>
              <a:t>Design Thinking Mindset</a:t>
            </a:r>
            <a:endParaRPr sz="4000"/>
          </a:p>
        </p:txBody>
      </p:sp>
      <p:sp>
        <p:nvSpPr>
          <p:cNvPr id="236" name="Google Shape;236;p2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22</a:t>
            </a:fld>
            <a:endParaRPr/>
          </a:p>
        </p:txBody>
      </p:sp>
      <p:pic>
        <p:nvPicPr>
          <p:cNvPr id="237" name="Google Shape;237;p28" descr="https://www.innovationtraining.org/wp-content/uploads/2018/11/Human-Centered-Design-Mindsets-600x300.png"/>
          <p:cNvPicPr preferRelativeResize="0"/>
          <p:nvPr/>
        </p:nvPicPr>
        <p:blipFill rotWithShape="1">
          <a:blip r:embed="rId3">
            <a:alphaModFix/>
          </a:blip>
          <a:srcRect/>
          <a:stretch/>
        </p:blipFill>
        <p:spPr>
          <a:xfrm>
            <a:off x="911753" y="1322913"/>
            <a:ext cx="5715000" cy="2857500"/>
          </a:xfrm>
          <a:prstGeom prst="rect">
            <a:avLst/>
          </a:prstGeom>
          <a:noFill/>
          <a:ln>
            <a:noFill/>
          </a:ln>
        </p:spPr>
      </p:pic>
      <p:sp>
        <p:nvSpPr>
          <p:cNvPr id="238" name="Google Shape;238;p28"/>
          <p:cNvSpPr txBox="1"/>
          <p:nvPr/>
        </p:nvSpPr>
        <p:spPr>
          <a:xfrm>
            <a:off x="6476600" y="4443625"/>
            <a:ext cx="200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latin typeface="Work Sans"/>
                <a:ea typeface="Work Sans"/>
                <a:cs typeface="Work Sans"/>
                <a:sym typeface="Work Sans"/>
              </a:rPr>
              <a:t>By IDEO’s HCDM</a:t>
            </a:r>
            <a:endParaRPr b="1">
              <a:latin typeface="Work Sans"/>
              <a:ea typeface="Work Sans"/>
              <a:cs typeface="Work Sans"/>
              <a:sym typeface="Work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IN"/>
              <a:t>23</a:t>
            </a:fld>
            <a:endParaRPr/>
          </a:p>
        </p:txBody>
      </p:sp>
      <p:sp>
        <p:nvSpPr>
          <p:cNvPr id="244" name="Google Shape;244;p29"/>
          <p:cNvSpPr txBox="1"/>
          <p:nvPr/>
        </p:nvSpPr>
        <p:spPr>
          <a:xfrm>
            <a:off x="1244225" y="644325"/>
            <a:ext cx="7354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500" b="1">
                <a:solidFill>
                  <a:srgbClr val="404040"/>
                </a:solidFill>
                <a:latin typeface="Work Sans"/>
                <a:ea typeface="Work Sans"/>
                <a:cs typeface="Work Sans"/>
                <a:sym typeface="Work Sans"/>
              </a:rPr>
              <a:t>Learn From Failure</a:t>
            </a:r>
            <a:endParaRPr sz="1500" b="1">
              <a:solidFill>
                <a:srgbClr val="404040"/>
              </a:solidFill>
              <a:latin typeface="Work Sans"/>
              <a:ea typeface="Work Sans"/>
              <a:cs typeface="Work Sans"/>
              <a:sym typeface="Work Sans"/>
            </a:endParaRPr>
          </a:p>
          <a:p>
            <a:pPr marL="0" lvl="0" indent="0" algn="l" rtl="0">
              <a:spcBef>
                <a:spcPts val="0"/>
              </a:spcBef>
              <a:spcAft>
                <a:spcPts val="0"/>
              </a:spcAft>
              <a:buNone/>
            </a:pPr>
            <a:endParaRPr sz="1500">
              <a:solidFill>
                <a:srgbClr val="404040"/>
              </a:solidFill>
              <a:latin typeface="Work Sans"/>
              <a:ea typeface="Work Sans"/>
              <a:cs typeface="Work Sans"/>
              <a:sym typeface="Work Sans"/>
            </a:endParaRPr>
          </a:p>
          <a:p>
            <a:pPr marL="0" lvl="0" indent="0" algn="l" rtl="0">
              <a:spcBef>
                <a:spcPts val="0"/>
              </a:spcBef>
              <a:spcAft>
                <a:spcPts val="0"/>
              </a:spcAft>
              <a:buNone/>
            </a:pPr>
            <a:r>
              <a:rPr lang="en-IN" sz="1500">
                <a:solidFill>
                  <a:srgbClr val="404040"/>
                </a:solidFill>
                <a:latin typeface="Work Sans"/>
                <a:ea typeface="Work Sans"/>
                <a:cs typeface="Work Sans"/>
                <a:sym typeface="Work Sans"/>
              </a:rPr>
              <a:t>This mindset is all about the ability to learn from failure and use failure as a tool to improve your practices. As Tim Brown, CEO of IDEO </a:t>
            </a:r>
            <a:r>
              <a:rPr lang="en-IN" sz="1500">
                <a:solidFill>
                  <a:srgbClr val="2E82BC"/>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explains</a:t>
            </a:r>
            <a:r>
              <a:rPr lang="en-IN" sz="1500">
                <a:solidFill>
                  <a:srgbClr val="404040"/>
                </a:solidFill>
                <a:latin typeface="Work Sans"/>
                <a:ea typeface="Work Sans"/>
                <a:cs typeface="Work Sans"/>
                <a:sym typeface="Work Sans"/>
              </a:rPr>
              <a:t>, “Don’t think of it as failure, think of it as designing experiments through which you’re going to learn.” Design begins with not knowing the solution to a challenge. Instead of being scared of failure, use every opportunity to experiment and grow from your mistakes.</a:t>
            </a:r>
            <a:endParaRPr sz="1500">
              <a:latin typeface="Work Sans Light"/>
              <a:ea typeface="Work Sans Light"/>
              <a:cs typeface="Work Sans Light"/>
              <a:sym typeface="Work Sans Light"/>
            </a:endParaRPr>
          </a:p>
        </p:txBody>
      </p:sp>
      <p:sp>
        <p:nvSpPr>
          <p:cNvPr id="245" name="Google Shape;245;p29"/>
          <p:cNvSpPr txBox="1"/>
          <p:nvPr/>
        </p:nvSpPr>
        <p:spPr>
          <a:xfrm>
            <a:off x="1244225" y="2854125"/>
            <a:ext cx="7354200" cy="2031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IN" sz="1500" b="1">
                <a:solidFill>
                  <a:srgbClr val="404040"/>
                </a:solidFill>
                <a:latin typeface="Work Sans"/>
                <a:ea typeface="Work Sans"/>
                <a:cs typeface="Work Sans"/>
                <a:sym typeface="Work Sans"/>
              </a:rPr>
              <a:t>Make It</a:t>
            </a:r>
            <a:endParaRPr sz="1500" b="1">
              <a:solidFill>
                <a:srgbClr val="404040"/>
              </a:solidFill>
              <a:latin typeface="Work Sans"/>
              <a:ea typeface="Work Sans"/>
              <a:cs typeface="Work Sans"/>
              <a:sym typeface="Work Sans"/>
            </a:endParaRPr>
          </a:p>
          <a:p>
            <a:pPr marL="0" lvl="0" indent="0" algn="l" rtl="0">
              <a:lnSpc>
                <a:spcPct val="100000"/>
              </a:lnSpc>
              <a:spcBef>
                <a:spcPts val="0"/>
              </a:spcBef>
              <a:spcAft>
                <a:spcPts val="0"/>
              </a:spcAft>
              <a:buNone/>
            </a:pPr>
            <a:endParaRPr sz="1500">
              <a:solidFill>
                <a:srgbClr val="404040"/>
              </a:solidFill>
              <a:latin typeface="Work Sans"/>
              <a:ea typeface="Work Sans"/>
              <a:cs typeface="Work Sans"/>
              <a:sym typeface="Work Sans"/>
            </a:endParaRPr>
          </a:p>
          <a:p>
            <a:pPr marL="0" lvl="0" indent="0" algn="l" rtl="0">
              <a:lnSpc>
                <a:spcPct val="100000"/>
              </a:lnSpc>
              <a:spcBef>
                <a:spcPts val="0"/>
              </a:spcBef>
              <a:spcAft>
                <a:spcPts val="1500"/>
              </a:spcAft>
              <a:buNone/>
            </a:pPr>
            <a:r>
              <a:rPr lang="en-IN" sz="1500">
                <a:solidFill>
                  <a:srgbClr val="404040"/>
                </a:solidFill>
                <a:latin typeface="Work Sans"/>
                <a:ea typeface="Work Sans"/>
                <a:cs typeface="Work Sans"/>
                <a:sym typeface="Work Sans"/>
              </a:rPr>
              <a:t>Design thinking is about </a:t>
            </a:r>
            <a:r>
              <a:rPr lang="en-IN" sz="1500">
                <a:solidFill>
                  <a:srgbClr val="404040"/>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experimenting with prototypes</a:t>
            </a:r>
            <a:r>
              <a:rPr lang="en-IN" sz="1500">
                <a:solidFill>
                  <a:srgbClr val="404040"/>
                </a:solidFill>
                <a:latin typeface="Work Sans"/>
                <a:ea typeface="Work Sans"/>
                <a:cs typeface="Work Sans"/>
                <a:sym typeface="Work Sans"/>
              </a:rPr>
              <a:t>. Make an idea real in order to better understand it and think through the problem. Only through building and testing will you be able to know if a product or service is doing what it should do. Whether it’s a simple cardboard and scissors model, or a sophisticated digital mockup, creating a prototype will allow you to share your idea and gain feedback early and often.</a:t>
            </a:r>
            <a:endParaRPr sz="1500">
              <a:solidFill>
                <a:srgbClr val="404040"/>
              </a:solidFill>
              <a:latin typeface="Work Sans"/>
              <a:ea typeface="Work Sans"/>
              <a:cs typeface="Work Sans"/>
              <a:sym typeface="Work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IN"/>
              <a:t>24</a:t>
            </a:fld>
            <a:endParaRPr/>
          </a:p>
        </p:txBody>
      </p:sp>
      <p:sp>
        <p:nvSpPr>
          <p:cNvPr id="251" name="Google Shape;251;p30"/>
          <p:cNvSpPr txBox="1"/>
          <p:nvPr/>
        </p:nvSpPr>
        <p:spPr>
          <a:xfrm>
            <a:off x="1244225" y="644325"/>
            <a:ext cx="73542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IN" sz="1500" b="1">
                <a:solidFill>
                  <a:srgbClr val="222222"/>
                </a:solidFill>
                <a:latin typeface="Work Sans"/>
                <a:ea typeface="Work Sans"/>
                <a:cs typeface="Work Sans"/>
                <a:sym typeface="Work Sans"/>
              </a:rPr>
              <a:t>Creative Confidence</a:t>
            </a:r>
            <a:endParaRPr sz="1500" b="1">
              <a:solidFill>
                <a:srgbClr val="222222"/>
              </a:solidFill>
              <a:latin typeface="Work Sans"/>
              <a:ea typeface="Work Sans"/>
              <a:cs typeface="Work Sans"/>
              <a:sym typeface="Work Sans"/>
            </a:endParaRPr>
          </a:p>
          <a:p>
            <a:pPr marL="0" lvl="0" indent="0" algn="l" rtl="0">
              <a:lnSpc>
                <a:spcPct val="100000"/>
              </a:lnSpc>
              <a:spcBef>
                <a:spcPts val="0"/>
              </a:spcBef>
              <a:spcAft>
                <a:spcPts val="0"/>
              </a:spcAft>
              <a:buNone/>
            </a:pPr>
            <a:endParaRPr sz="1500" b="1">
              <a:solidFill>
                <a:srgbClr val="222222"/>
              </a:solidFill>
              <a:latin typeface="Work Sans"/>
              <a:ea typeface="Work Sans"/>
              <a:cs typeface="Work Sans"/>
              <a:sym typeface="Work Sans"/>
            </a:endParaRPr>
          </a:p>
          <a:p>
            <a:pPr marL="0" lvl="0" indent="0" algn="l" rtl="0">
              <a:lnSpc>
                <a:spcPct val="100000"/>
              </a:lnSpc>
              <a:spcBef>
                <a:spcPts val="0"/>
              </a:spcBef>
              <a:spcAft>
                <a:spcPts val="1500"/>
              </a:spcAft>
              <a:buNone/>
            </a:pPr>
            <a:r>
              <a:rPr lang="en-IN" sz="1500">
                <a:solidFill>
                  <a:srgbClr val="404040"/>
                </a:solidFill>
                <a:latin typeface="Work Sans"/>
                <a:ea typeface="Work Sans"/>
                <a:cs typeface="Work Sans"/>
                <a:sym typeface="Work Sans"/>
              </a:rPr>
              <a:t>This mindset is about approaching the world like a designer. It’s understanding that you have creative ideas and the power to turn those ideas into a reality. </a:t>
            </a:r>
            <a:r>
              <a:rPr lang="en-IN" sz="1500">
                <a:solidFill>
                  <a:srgbClr val="2E82BC"/>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Creative confidence</a:t>
            </a:r>
            <a:r>
              <a:rPr lang="en-IN" sz="1500">
                <a:solidFill>
                  <a:srgbClr val="404040"/>
                </a:solidFill>
                <a:latin typeface="Work Sans"/>
                <a:ea typeface="Work Sans"/>
                <a:cs typeface="Work Sans"/>
                <a:sym typeface="Work Sans"/>
              </a:rPr>
              <a:t> allows designers to make leaps and trust their instincts about real solutions to business problems.</a:t>
            </a:r>
            <a:endParaRPr sz="1500">
              <a:solidFill>
                <a:srgbClr val="404040"/>
              </a:solidFill>
              <a:latin typeface="Work Sans"/>
              <a:ea typeface="Work Sans"/>
              <a:cs typeface="Work Sans"/>
              <a:sym typeface="Work Sans"/>
            </a:endParaRPr>
          </a:p>
        </p:txBody>
      </p:sp>
      <p:sp>
        <p:nvSpPr>
          <p:cNvPr id="252" name="Google Shape;252;p30"/>
          <p:cNvSpPr txBox="1"/>
          <p:nvPr/>
        </p:nvSpPr>
        <p:spPr>
          <a:xfrm>
            <a:off x="1244225" y="2854125"/>
            <a:ext cx="7354200" cy="1800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IN" sz="1500" b="1">
                <a:solidFill>
                  <a:srgbClr val="222222"/>
                </a:solidFill>
                <a:latin typeface="Work Sans"/>
                <a:ea typeface="Work Sans"/>
                <a:cs typeface="Work Sans"/>
                <a:sym typeface="Work Sans"/>
              </a:rPr>
              <a:t>Empathy</a:t>
            </a:r>
            <a:endParaRPr sz="1500" b="1">
              <a:solidFill>
                <a:srgbClr val="222222"/>
              </a:solidFill>
              <a:latin typeface="Work Sans"/>
              <a:ea typeface="Work Sans"/>
              <a:cs typeface="Work Sans"/>
              <a:sym typeface="Work Sans"/>
            </a:endParaRPr>
          </a:p>
          <a:p>
            <a:pPr marL="0" lvl="0" indent="0" algn="l" rtl="0">
              <a:lnSpc>
                <a:spcPct val="100000"/>
              </a:lnSpc>
              <a:spcBef>
                <a:spcPts val="0"/>
              </a:spcBef>
              <a:spcAft>
                <a:spcPts val="0"/>
              </a:spcAft>
              <a:buNone/>
            </a:pPr>
            <a:endParaRPr sz="1500" b="1">
              <a:solidFill>
                <a:srgbClr val="222222"/>
              </a:solidFill>
              <a:latin typeface="Work Sans"/>
              <a:ea typeface="Work Sans"/>
              <a:cs typeface="Work Sans"/>
              <a:sym typeface="Work Sans"/>
            </a:endParaRPr>
          </a:p>
          <a:p>
            <a:pPr marL="0" lvl="0" indent="0" algn="l" rtl="0">
              <a:lnSpc>
                <a:spcPct val="100000"/>
              </a:lnSpc>
              <a:spcBef>
                <a:spcPts val="0"/>
              </a:spcBef>
              <a:spcAft>
                <a:spcPts val="1500"/>
              </a:spcAft>
              <a:buNone/>
            </a:pPr>
            <a:r>
              <a:rPr lang="en-IN" sz="1500">
                <a:solidFill>
                  <a:srgbClr val="404040"/>
                </a:solidFill>
                <a:latin typeface="Work Sans"/>
                <a:ea typeface="Work Sans"/>
                <a:cs typeface="Work Sans"/>
                <a:sym typeface="Work Sans"/>
              </a:rPr>
              <a:t>Empathy is not only a wonderful skill for understanding your customers better, it can also help you solve problems from their perspective and gain insight into the design process. Ultimately, your product or service should be built to help improve other people’s lives and experiences, so never losing sight of an </a:t>
            </a:r>
            <a:r>
              <a:rPr lang="en-IN" sz="1500">
                <a:solidFill>
                  <a:srgbClr val="2E82BC"/>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empathetic view</a:t>
            </a:r>
            <a:r>
              <a:rPr lang="en-IN" sz="1500">
                <a:solidFill>
                  <a:srgbClr val="404040"/>
                </a:solidFill>
                <a:latin typeface="Work Sans"/>
                <a:ea typeface="Work Sans"/>
                <a:cs typeface="Work Sans"/>
                <a:sym typeface="Work Sans"/>
              </a:rPr>
              <a:t> of the world is key.</a:t>
            </a:r>
            <a:endParaRPr sz="1500">
              <a:solidFill>
                <a:srgbClr val="404040"/>
              </a:solidFill>
              <a:latin typeface="Work Sans"/>
              <a:ea typeface="Work Sans"/>
              <a:cs typeface="Work Sans"/>
              <a:sym typeface="Work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IN"/>
              <a:t>25</a:t>
            </a:fld>
            <a:endParaRPr/>
          </a:p>
        </p:txBody>
      </p:sp>
      <p:sp>
        <p:nvSpPr>
          <p:cNvPr id="258" name="Google Shape;258;p31"/>
          <p:cNvSpPr txBox="1"/>
          <p:nvPr/>
        </p:nvSpPr>
        <p:spPr>
          <a:xfrm>
            <a:off x="1244225" y="644325"/>
            <a:ext cx="73542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IN" sz="1500" b="1">
                <a:solidFill>
                  <a:srgbClr val="222222"/>
                </a:solidFill>
                <a:latin typeface="Work Sans"/>
                <a:ea typeface="Work Sans"/>
                <a:cs typeface="Work Sans"/>
                <a:sym typeface="Work Sans"/>
              </a:rPr>
              <a:t>Optimism</a:t>
            </a:r>
            <a:endParaRPr sz="1500" b="1">
              <a:solidFill>
                <a:srgbClr val="222222"/>
              </a:solidFill>
              <a:latin typeface="Work Sans"/>
              <a:ea typeface="Work Sans"/>
              <a:cs typeface="Work Sans"/>
              <a:sym typeface="Work Sans"/>
            </a:endParaRPr>
          </a:p>
          <a:p>
            <a:pPr marL="0" lvl="0" indent="0" algn="l" rtl="0">
              <a:lnSpc>
                <a:spcPct val="100000"/>
              </a:lnSpc>
              <a:spcBef>
                <a:spcPts val="0"/>
              </a:spcBef>
              <a:spcAft>
                <a:spcPts val="0"/>
              </a:spcAft>
              <a:buNone/>
            </a:pPr>
            <a:endParaRPr sz="1500" b="1">
              <a:solidFill>
                <a:srgbClr val="222222"/>
              </a:solidFill>
              <a:latin typeface="Work Sans"/>
              <a:ea typeface="Work Sans"/>
              <a:cs typeface="Work Sans"/>
              <a:sym typeface="Work Sans"/>
            </a:endParaRPr>
          </a:p>
          <a:p>
            <a:pPr marL="0" lvl="0" indent="0" algn="l" rtl="0">
              <a:lnSpc>
                <a:spcPct val="100000"/>
              </a:lnSpc>
              <a:spcBef>
                <a:spcPts val="0"/>
              </a:spcBef>
              <a:spcAft>
                <a:spcPts val="1500"/>
              </a:spcAft>
              <a:buNone/>
            </a:pPr>
            <a:r>
              <a:rPr lang="en-IN" sz="1500">
                <a:solidFill>
                  <a:srgbClr val="404040"/>
                </a:solidFill>
                <a:latin typeface="Work Sans"/>
                <a:ea typeface="Work Sans"/>
                <a:cs typeface="Work Sans"/>
                <a:sym typeface="Work Sans"/>
              </a:rPr>
              <a:t>IDEO describes design thinking as inherently optimistic. In order to take on a design challenge, you need to believe that progress is an option. </a:t>
            </a:r>
            <a:r>
              <a:rPr lang="en-IN" sz="1500">
                <a:solidFill>
                  <a:srgbClr val="2E82BC"/>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Optimism</a:t>
            </a:r>
            <a:r>
              <a:rPr lang="en-IN" sz="1500">
                <a:solidFill>
                  <a:srgbClr val="404040"/>
                </a:solidFill>
                <a:latin typeface="Work Sans"/>
                <a:ea typeface="Work Sans"/>
                <a:cs typeface="Work Sans"/>
                <a:sym typeface="Work Sans"/>
              </a:rPr>
              <a:t> is this embracement of possibility and knowledge that there is a better solution to the problem out there.</a:t>
            </a:r>
            <a:endParaRPr sz="1500" b="1">
              <a:solidFill>
                <a:srgbClr val="222222"/>
              </a:solidFill>
              <a:latin typeface="Work Sans"/>
              <a:ea typeface="Work Sans"/>
              <a:cs typeface="Work Sans"/>
              <a:sym typeface="Work Sans"/>
            </a:endParaRPr>
          </a:p>
        </p:txBody>
      </p:sp>
      <p:sp>
        <p:nvSpPr>
          <p:cNvPr id="259" name="Google Shape;259;p31"/>
          <p:cNvSpPr txBox="1"/>
          <p:nvPr/>
        </p:nvSpPr>
        <p:spPr>
          <a:xfrm>
            <a:off x="1244225" y="2854125"/>
            <a:ext cx="73542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IN" sz="1500" b="1">
                <a:solidFill>
                  <a:srgbClr val="222222"/>
                </a:solidFill>
                <a:latin typeface="Work Sans"/>
                <a:ea typeface="Work Sans"/>
                <a:cs typeface="Work Sans"/>
                <a:sym typeface="Work Sans"/>
              </a:rPr>
              <a:t>Embrace Ambiguity</a:t>
            </a:r>
            <a:endParaRPr sz="1500" b="1">
              <a:solidFill>
                <a:srgbClr val="222222"/>
              </a:solidFill>
              <a:latin typeface="Work Sans"/>
              <a:ea typeface="Work Sans"/>
              <a:cs typeface="Work Sans"/>
              <a:sym typeface="Work Sans"/>
            </a:endParaRPr>
          </a:p>
          <a:p>
            <a:pPr marL="0" lvl="0" indent="0" algn="l" rtl="0">
              <a:lnSpc>
                <a:spcPct val="100000"/>
              </a:lnSpc>
              <a:spcBef>
                <a:spcPts val="0"/>
              </a:spcBef>
              <a:spcAft>
                <a:spcPts val="0"/>
              </a:spcAft>
              <a:buNone/>
            </a:pPr>
            <a:endParaRPr sz="1500" b="1">
              <a:solidFill>
                <a:srgbClr val="222222"/>
              </a:solidFill>
              <a:latin typeface="Work Sans"/>
              <a:ea typeface="Work Sans"/>
              <a:cs typeface="Work Sans"/>
              <a:sym typeface="Work Sans"/>
            </a:endParaRPr>
          </a:p>
          <a:p>
            <a:pPr marL="0" lvl="0" indent="0" algn="l" rtl="0">
              <a:lnSpc>
                <a:spcPct val="100000"/>
              </a:lnSpc>
              <a:spcBef>
                <a:spcPts val="0"/>
              </a:spcBef>
              <a:spcAft>
                <a:spcPts val="1500"/>
              </a:spcAft>
              <a:buNone/>
            </a:pPr>
            <a:r>
              <a:rPr lang="en-IN" sz="1500">
                <a:solidFill>
                  <a:srgbClr val="404040"/>
                </a:solidFill>
                <a:latin typeface="Work Sans"/>
                <a:ea typeface="Work Sans"/>
                <a:cs typeface="Work Sans"/>
                <a:sym typeface="Work Sans"/>
              </a:rPr>
              <a:t>Design thinking designers start from not knowing the answer to the problem. This </a:t>
            </a:r>
            <a:r>
              <a:rPr lang="en-IN" sz="1500">
                <a:solidFill>
                  <a:srgbClr val="2E82BC"/>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ambiguity</a:t>
            </a:r>
            <a:r>
              <a:rPr lang="en-IN" sz="1500">
                <a:solidFill>
                  <a:srgbClr val="404040"/>
                </a:solidFill>
                <a:latin typeface="Work Sans"/>
                <a:ea typeface="Work Sans"/>
                <a:cs typeface="Work Sans"/>
                <a:sym typeface="Work Sans"/>
              </a:rPr>
              <a:t> may feel uncomfortable at first, but by embracing it, you will be able to open yourself up to creative ideas and arrive at unexpected solutions.</a:t>
            </a:r>
            <a:endParaRPr sz="1500" b="1">
              <a:solidFill>
                <a:srgbClr val="222222"/>
              </a:solidFill>
              <a:latin typeface="Work Sans"/>
              <a:ea typeface="Work Sans"/>
              <a:cs typeface="Work Sans"/>
              <a:sym typeface="Work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IN"/>
              <a:t>26</a:t>
            </a:fld>
            <a:endParaRPr/>
          </a:p>
        </p:txBody>
      </p:sp>
      <p:sp>
        <p:nvSpPr>
          <p:cNvPr id="265" name="Google Shape;265;p32"/>
          <p:cNvSpPr txBox="1"/>
          <p:nvPr/>
        </p:nvSpPr>
        <p:spPr>
          <a:xfrm>
            <a:off x="1244225" y="644325"/>
            <a:ext cx="73542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IN" sz="1500" b="1">
                <a:solidFill>
                  <a:srgbClr val="222222"/>
                </a:solidFill>
                <a:latin typeface="Work Sans"/>
                <a:ea typeface="Work Sans"/>
                <a:cs typeface="Work Sans"/>
                <a:sym typeface="Work Sans"/>
              </a:rPr>
              <a:t>Iterate, Iterate, Iterate</a:t>
            </a:r>
            <a:endParaRPr sz="1500" b="1">
              <a:solidFill>
                <a:srgbClr val="222222"/>
              </a:solidFill>
              <a:latin typeface="Work Sans"/>
              <a:ea typeface="Work Sans"/>
              <a:cs typeface="Work Sans"/>
              <a:sym typeface="Work Sans"/>
            </a:endParaRPr>
          </a:p>
          <a:p>
            <a:pPr marL="0" lvl="0" indent="0" algn="l" rtl="0">
              <a:lnSpc>
                <a:spcPct val="100000"/>
              </a:lnSpc>
              <a:spcBef>
                <a:spcPts val="0"/>
              </a:spcBef>
              <a:spcAft>
                <a:spcPts val="0"/>
              </a:spcAft>
              <a:buNone/>
            </a:pPr>
            <a:endParaRPr sz="1500" b="1">
              <a:solidFill>
                <a:srgbClr val="222222"/>
              </a:solidFill>
              <a:latin typeface="Work Sans"/>
              <a:ea typeface="Work Sans"/>
              <a:cs typeface="Work Sans"/>
              <a:sym typeface="Work Sans"/>
            </a:endParaRPr>
          </a:p>
          <a:p>
            <a:pPr marL="0" lvl="0" indent="0" algn="l" rtl="0">
              <a:lnSpc>
                <a:spcPct val="100000"/>
              </a:lnSpc>
              <a:spcBef>
                <a:spcPts val="0"/>
              </a:spcBef>
              <a:spcAft>
                <a:spcPts val="1500"/>
              </a:spcAft>
              <a:buNone/>
            </a:pPr>
            <a:r>
              <a:rPr lang="en-IN" sz="1500">
                <a:solidFill>
                  <a:srgbClr val="404040"/>
                </a:solidFill>
                <a:latin typeface="Work Sans"/>
                <a:ea typeface="Work Sans"/>
                <a:cs typeface="Work Sans"/>
                <a:sym typeface="Work Sans"/>
              </a:rPr>
              <a:t>The final IDEO design thinking mindset is about </a:t>
            </a:r>
            <a:r>
              <a:rPr lang="en-IN" sz="1500">
                <a:solidFill>
                  <a:srgbClr val="2E82BC"/>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iteration</a:t>
            </a:r>
            <a:r>
              <a:rPr lang="en-IN" sz="1500">
                <a:solidFill>
                  <a:srgbClr val="404040"/>
                </a:solidFill>
                <a:latin typeface="Work Sans"/>
                <a:ea typeface="Work Sans"/>
                <a:cs typeface="Work Sans"/>
                <a:sym typeface="Work Sans"/>
              </a:rPr>
              <a:t>. In order to reach the right solution, you need to receive feedback from customers early and frequently. By constantly improving and refining your work, you will be able to produce better ideas and arrive more quickly at the right solution.</a:t>
            </a:r>
            <a:endParaRPr sz="1500" b="1">
              <a:solidFill>
                <a:srgbClr val="222222"/>
              </a:solidFill>
              <a:latin typeface="Work Sans"/>
              <a:ea typeface="Work Sans"/>
              <a:cs typeface="Work Sans"/>
              <a:sym typeface="Work Sans"/>
            </a:endParaRPr>
          </a:p>
        </p:txBody>
      </p:sp>
      <p:sp>
        <p:nvSpPr>
          <p:cNvPr id="266" name="Google Shape;266;p32"/>
          <p:cNvSpPr txBox="1"/>
          <p:nvPr/>
        </p:nvSpPr>
        <p:spPr>
          <a:xfrm>
            <a:off x="1244225" y="2854125"/>
            <a:ext cx="7354200" cy="1719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222222"/>
              </a:buClr>
              <a:buSzPts val="1600"/>
              <a:buChar char="●"/>
            </a:pPr>
            <a:r>
              <a:rPr lang="en-IN" sz="1600" b="1">
                <a:solidFill>
                  <a:srgbClr val="222222"/>
                </a:solidFill>
              </a:rPr>
              <a:t>Stanford d.school Design Thinking Mindsets</a:t>
            </a:r>
            <a:endParaRPr sz="1600" b="1">
              <a:solidFill>
                <a:srgbClr val="222222"/>
              </a:solidFill>
            </a:endParaRPr>
          </a:p>
          <a:p>
            <a:pPr marL="0" lvl="0" indent="0" algn="l" rtl="0">
              <a:lnSpc>
                <a:spcPct val="100000"/>
              </a:lnSpc>
              <a:spcBef>
                <a:spcPts val="0"/>
              </a:spcBef>
              <a:spcAft>
                <a:spcPts val="0"/>
              </a:spcAft>
              <a:buNone/>
            </a:pPr>
            <a:endParaRPr sz="1600" b="1">
              <a:solidFill>
                <a:srgbClr val="222222"/>
              </a:solidFill>
              <a:latin typeface="Work Sans"/>
              <a:ea typeface="Work Sans"/>
              <a:cs typeface="Work Sans"/>
              <a:sym typeface="Work Sans"/>
            </a:endParaRPr>
          </a:p>
          <a:p>
            <a:pPr marL="457200" lvl="0" indent="-330200" algn="l" rtl="0">
              <a:lnSpc>
                <a:spcPct val="115000"/>
              </a:lnSpc>
              <a:spcBef>
                <a:spcPts val="1500"/>
              </a:spcBef>
              <a:spcAft>
                <a:spcPts val="0"/>
              </a:spcAft>
              <a:buClr>
                <a:srgbClr val="222222"/>
              </a:buClr>
              <a:buSzPts val="1600"/>
              <a:buChar char="●"/>
            </a:pPr>
            <a:r>
              <a:rPr lang="en-IN" sz="1600" b="1">
                <a:solidFill>
                  <a:srgbClr val="222222"/>
                </a:solidFill>
              </a:rPr>
              <a:t>Design Thinking Mindsets from PDMA’s Design Thinking Book</a:t>
            </a:r>
            <a:endParaRPr sz="1600" b="1">
              <a:solidFill>
                <a:srgbClr val="222222"/>
              </a:solidFill>
            </a:endParaRPr>
          </a:p>
          <a:p>
            <a:pPr marL="0" lvl="0" indent="0" algn="l" rtl="0">
              <a:lnSpc>
                <a:spcPct val="115000"/>
              </a:lnSpc>
              <a:spcBef>
                <a:spcPts val="0"/>
              </a:spcBef>
              <a:spcAft>
                <a:spcPts val="0"/>
              </a:spcAft>
              <a:buNone/>
            </a:pPr>
            <a:endParaRPr sz="1600" b="1">
              <a:solidFill>
                <a:srgbClr val="222222"/>
              </a:solidFill>
            </a:endParaRPr>
          </a:p>
          <a:p>
            <a:pPr marL="0" lvl="0" indent="457200" algn="l" rtl="0">
              <a:lnSpc>
                <a:spcPct val="115000"/>
              </a:lnSpc>
              <a:spcBef>
                <a:spcPts val="0"/>
              </a:spcBef>
              <a:spcAft>
                <a:spcPts val="0"/>
              </a:spcAft>
              <a:buNone/>
            </a:pPr>
            <a:r>
              <a:rPr lang="en-IN" sz="1600" b="1" u="sng">
                <a:solidFill>
                  <a:schemeClr val="hlink"/>
                </a:solidFill>
                <a:hlinkClick r:id="rId4"/>
              </a:rPr>
              <a:t>https://www.innovationtraining.org/design-thinking-mindsets/</a:t>
            </a:r>
            <a:endParaRPr sz="1600" b="1">
              <a:solidFill>
                <a:srgbClr val="22222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856033" y="4126751"/>
            <a:ext cx="6711900" cy="6231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4200"/>
              <a:buNone/>
            </a:pPr>
            <a:r>
              <a:rPr lang="en-IN" sz="2400"/>
              <a:t>Design depends on the viewpoint of the individual who defines the problem.</a:t>
            </a:r>
            <a:endParaRPr/>
          </a:p>
        </p:txBody>
      </p:sp>
      <p:sp>
        <p:nvSpPr>
          <p:cNvPr id="272" name="Google Shape;272;p3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27</a:t>
            </a:fld>
            <a:endParaRPr/>
          </a:p>
        </p:txBody>
      </p:sp>
      <p:pic>
        <p:nvPicPr>
          <p:cNvPr id="273" name="Google Shape;273;p33"/>
          <p:cNvPicPr preferRelativeResize="0"/>
          <p:nvPr/>
        </p:nvPicPr>
        <p:blipFill rotWithShape="1">
          <a:blip r:embed="rId3">
            <a:alphaModFix/>
          </a:blip>
          <a:srcRect/>
          <a:stretch/>
        </p:blipFill>
        <p:spPr>
          <a:xfrm>
            <a:off x="1459149" y="215433"/>
            <a:ext cx="5354547" cy="37848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4"/>
          <p:cNvSpPr txBox="1">
            <a:spLocks noGrp="1"/>
          </p:cNvSpPr>
          <p:nvPr>
            <p:ph type="ctrTitle"/>
          </p:nvPr>
        </p:nvSpPr>
        <p:spPr>
          <a:xfrm>
            <a:off x="1216025" y="1888150"/>
            <a:ext cx="6711900" cy="1159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800"/>
              <a:buNone/>
            </a:pPr>
            <a:r>
              <a:rPr lang="en-IN"/>
              <a:t>Tools for Design Thinking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1216025" y="1003175"/>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sz="4000"/>
              <a:t>Empathy Map</a:t>
            </a:r>
            <a:endParaRPr/>
          </a:p>
        </p:txBody>
      </p:sp>
      <p:sp>
        <p:nvSpPr>
          <p:cNvPr id="284" name="Google Shape;284;p35"/>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IN"/>
              <a:t>29</a:t>
            </a:fld>
            <a:endParaRPr/>
          </a:p>
        </p:txBody>
      </p:sp>
      <p:sp>
        <p:nvSpPr>
          <p:cNvPr id="285" name="Google Shape;285;p35"/>
          <p:cNvSpPr txBox="1">
            <a:spLocks noGrp="1"/>
          </p:cNvSpPr>
          <p:nvPr>
            <p:ph type="body" idx="1"/>
          </p:nvPr>
        </p:nvSpPr>
        <p:spPr>
          <a:xfrm>
            <a:off x="1216025" y="1863125"/>
            <a:ext cx="3438600" cy="306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IN" sz="1600">
                <a:solidFill>
                  <a:srgbClr val="333333"/>
                </a:solidFill>
                <a:latin typeface="Work Sans"/>
                <a:ea typeface="Work Sans"/>
                <a:cs typeface="Work Sans"/>
                <a:sym typeface="Work Sans"/>
              </a:rPr>
              <a:t>An </a:t>
            </a:r>
            <a:r>
              <a:rPr lang="en-IN" sz="1600" b="1">
                <a:solidFill>
                  <a:srgbClr val="333333"/>
                </a:solidFill>
                <a:latin typeface="Work Sans"/>
                <a:ea typeface="Work Sans"/>
                <a:cs typeface="Work Sans"/>
                <a:sym typeface="Work Sans"/>
              </a:rPr>
              <a:t>empathy map</a:t>
            </a:r>
            <a:r>
              <a:rPr lang="en-IN" sz="1600">
                <a:solidFill>
                  <a:srgbClr val="333333"/>
                </a:solidFill>
                <a:latin typeface="Work Sans"/>
                <a:ea typeface="Work Sans"/>
                <a:cs typeface="Work Sans"/>
                <a:sym typeface="Work Sans"/>
              </a:rPr>
              <a:t> is a collaborative visualization used to articulate what we know about a particular type of user. It externalizes knowledge about users in order to </a:t>
            </a:r>
            <a:endParaRPr sz="1600">
              <a:solidFill>
                <a:srgbClr val="333333"/>
              </a:solidFill>
              <a:latin typeface="Work Sans"/>
              <a:ea typeface="Work Sans"/>
              <a:cs typeface="Work Sans"/>
              <a:sym typeface="Work Sans"/>
            </a:endParaRPr>
          </a:p>
          <a:p>
            <a:pPr marL="0" lvl="0" indent="0" algn="l" rtl="0">
              <a:spcBef>
                <a:spcPts val="600"/>
              </a:spcBef>
              <a:spcAft>
                <a:spcPts val="0"/>
              </a:spcAft>
              <a:buNone/>
            </a:pPr>
            <a:r>
              <a:rPr lang="en-IN" sz="1600">
                <a:solidFill>
                  <a:srgbClr val="333333"/>
                </a:solidFill>
                <a:latin typeface="Work Sans"/>
                <a:ea typeface="Work Sans"/>
                <a:cs typeface="Work Sans"/>
                <a:sym typeface="Work Sans"/>
              </a:rPr>
              <a:t>1) create a shared understanding of user needs, and </a:t>
            </a:r>
            <a:endParaRPr sz="1600">
              <a:solidFill>
                <a:srgbClr val="333333"/>
              </a:solidFill>
              <a:latin typeface="Work Sans"/>
              <a:ea typeface="Work Sans"/>
              <a:cs typeface="Work Sans"/>
              <a:sym typeface="Work Sans"/>
            </a:endParaRPr>
          </a:p>
          <a:p>
            <a:pPr marL="0" lvl="0" indent="0" algn="l" rtl="0">
              <a:spcBef>
                <a:spcPts val="600"/>
              </a:spcBef>
              <a:spcAft>
                <a:spcPts val="0"/>
              </a:spcAft>
              <a:buNone/>
            </a:pPr>
            <a:r>
              <a:rPr lang="en-IN" sz="1600">
                <a:solidFill>
                  <a:srgbClr val="333333"/>
                </a:solidFill>
                <a:latin typeface="Work Sans"/>
                <a:ea typeface="Work Sans"/>
                <a:cs typeface="Work Sans"/>
                <a:sym typeface="Work Sans"/>
              </a:rPr>
              <a:t>2) aid in decision making.</a:t>
            </a:r>
            <a:endParaRPr sz="1600">
              <a:solidFill>
                <a:srgbClr val="333333"/>
              </a:solidFill>
              <a:latin typeface="Work Sans"/>
              <a:ea typeface="Work Sans"/>
              <a:cs typeface="Work Sans"/>
              <a:sym typeface="Work Sans"/>
            </a:endParaRPr>
          </a:p>
          <a:p>
            <a:pPr marL="0" lvl="0" indent="0" algn="l" rtl="0">
              <a:spcBef>
                <a:spcPts val="600"/>
              </a:spcBef>
              <a:spcAft>
                <a:spcPts val="0"/>
              </a:spcAft>
              <a:buNone/>
            </a:pPr>
            <a:endParaRPr sz="1600">
              <a:solidFill>
                <a:srgbClr val="333333"/>
              </a:solidFill>
              <a:latin typeface="Work Sans"/>
              <a:ea typeface="Work Sans"/>
              <a:cs typeface="Work Sans"/>
              <a:sym typeface="Work Sans"/>
            </a:endParaRPr>
          </a:p>
          <a:p>
            <a:pPr marL="0" lvl="0" indent="0" algn="l" rtl="0">
              <a:spcBef>
                <a:spcPts val="600"/>
              </a:spcBef>
              <a:spcAft>
                <a:spcPts val="0"/>
              </a:spcAft>
              <a:buNone/>
            </a:pPr>
            <a:endParaRPr sz="1600">
              <a:solidFill>
                <a:srgbClr val="333333"/>
              </a:solidFill>
              <a:latin typeface="Work Sans"/>
              <a:ea typeface="Work Sans"/>
              <a:cs typeface="Work Sans"/>
              <a:sym typeface="Work Sans"/>
            </a:endParaRPr>
          </a:p>
        </p:txBody>
      </p:sp>
      <p:pic>
        <p:nvPicPr>
          <p:cNvPr id="286" name="Google Shape;286;p35"/>
          <p:cNvPicPr preferRelativeResize="0"/>
          <p:nvPr/>
        </p:nvPicPr>
        <p:blipFill>
          <a:blip r:embed="rId3">
            <a:alphaModFix/>
          </a:blip>
          <a:stretch>
            <a:fillRect/>
          </a:stretch>
        </p:blipFill>
        <p:spPr>
          <a:xfrm>
            <a:off x="5495800" y="1626275"/>
            <a:ext cx="2752654" cy="3212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a:t>Syllabus</a:t>
            </a:r>
            <a:endParaRPr/>
          </a:p>
        </p:txBody>
      </p:sp>
      <p:sp>
        <p:nvSpPr>
          <p:cNvPr id="72" name="Google Shape;72;p9"/>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3</a:t>
            </a:fld>
            <a:endParaRPr/>
          </a:p>
        </p:txBody>
      </p:sp>
      <p:sp>
        <p:nvSpPr>
          <p:cNvPr id="73" name="Google Shape;73;p9"/>
          <p:cNvSpPr txBox="1"/>
          <p:nvPr/>
        </p:nvSpPr>
        <p:spPr>
          <a:xfrm>
            <a:off x="429288" y="988319"/>
            <a:ext cx="7343112" cy="3761532"/>
          </a:xfrm>
          <a:prstGeom prst="rect">
            <a:avLst/>
          </a:prstGeom>
          <a:noFill/>
          <a:ln>
            <a:noFill/>
          </a:ln>
        </p:spPr>
        <p:txBody>
          <a:bodyPr spcFirstLastPara="1" wrap="square" lIns="91425" tIns="45700" rIns="91425" bIns="45700" anchor="ctr" anchorCtr="0">
            <a:normAutofit/>
          </a:bodyPr>
          <a:lstStyle/>
          <a:p>
            <a:pPr marL="228600" marR="0" lvl="0" indent="-228600" algn="just" rtl="0">
              <a:lnSpc>
                <a:spcPct val="90000"/>
              </a:lnSpc>
              <a:spcBef>
                <a:spcPts val="0"/>
              </a:spcBef>
              <a:spcAft>
                <a:spcPts val="0"/>
              </a:spcAft>
              <a:buClr>
                <a:srgbClr val="000000"/>
              </a:buClr>
              <a:buSzPts val="1400"/>
              <a:buFont typeface="Arial"/>
              <a:buChar char="•"/>
            </a:pPr>
            <a:r>
              <a:rPr lang="en-IN" sz="1400" b="1" i="0" u="none" strike="noStrike" cap="none">
                <a:solidFill>
                  <a:srgbClr val="000000"/>
                </a:solidFill>
                <a:latin typeface="Arial"/>
                <a:ea typeface="Arial"/>
                <a:cs typeface="Arial"/>
                <a:sym typeface="Arial"/>
              </a:rPr>
              <a:t>Usability &amp; Reliability: </a:t>
            </a:r>
            <a:r>
              <a:rPr lang="en-IN" sz="1400" b="0" i="0" u="none" strike="noStrike" cap="none">
                <a:solidFill>
                  <a:srgbClr val="000000"/>
                </a:solidFill>
                <a:latin typeface="Arial"/>
                <a:ea typeface="Arial"/>
                <a:cs typeface="Arial"/>
                <a:sym typeface="Arial"/>
              </a:rPr>
              <a:t> Usability – User requirement; User experience; Usability testing; Customer Co-creation; </a:t>
            </a:r>
            <a:r>
              <a:rPr lang="en-IN" sz="1400" b="1" i="0" u="none" strike="noStrike" cap="none">
                <a:solidFill>
                  <a:srgbClr val="000000"/>
                </a:solidFill>
                <a:latin typeface="Arial"/>
                <a:ea typeface="Arial"/>
                <a:cs typeface="Arial"/>
                <a:sym typeface="Arial"/>
              </a:rPr>
              <a:t>Reliability</a:t>
            </a:r>
            <a:r>
              <a:rPr lang="en-IN" sz="1400" b="0" i="0" u="none" strike="noStrike" cap="none">
                <a:solidFill>
                  <a:srgbClr val="000000"/>
                </a:solidFill>
                <a:latin typeface="Arial"/>
                <a:ea typeface="Arial"/>
                <a:cs typeface="Arial"/>
                <a:sym typeface="Arial"/>
              </a:rPr>
              <a:t> </a:t>
            </a:r>
            <a:r>
              <a:rPr lang="en-IN" sz="1400" b="1" i="0" u="none" strike="noStrike" cap="none">
                <a:solidFill>
                  <a:srgbClr val="000000"/>
                </a:solidFill>
                <a:latin typeface="Arial"/>
                <a:ea typeface="Arial"/>
                <a:cs typeface="Arial"/>
                <a:sym typeface="Arial"/>
              </a:rPr>
              <a:t>&amp; Safety:</a:t>
            </a:r>
            <a:r>
              <a:rPr lang="en-IN" sz="1400" b="0" i="0" u="none" strike="noStrike" cap="none">
                <a:solidFill>
                  <a:srgbClr val="000000"/>
                </a:solidFill>
                <a:latin typeface="Arial"/>
                <a:ea typeface="Arial"/>
                <a:cs typeface="Arial"/>
                <a:sym typeface="Arial"/>
              </a:rPr>
              <a:t> Human and equipment, safety, Risk analysis, and security, System reliability; </a:t>
            </a:r>
            <a:r>
              <a:rPr lang="en-IN" sz="1400" b="1" i="0" u="none" strike="noStrike" cap="none">
                <a:solidFill>
                  <a:srgbClr val="000000"/>
                </a:solidFill>
                <a:latin typeface="Arial"/>
                <a:ea typeface="Arial"/>
                <a:cs typeface="Arial"/>
                <a:sym typeface="Arial"/>
              </a:rPr>
              <a:t>Use of e-engineering</a:t>
            </a:r>
            <a:r>
              <a:rPr lang="en-IN" sz="1400" b="0" i="0" u="none" strike="noStrike" cap="none">
                <a:solidFill>
                  <a:srgbClr val="000000"/>
                </a:solidFill>
                <a:latin typeface="Arial"/>
                <a:ea typeface="Arial"/>
                <a:cs typeface="Arial"/>
                <a:sym typeface="Arial"/>
              </a:rPr>
              <a:t>: Modelling, Simulation and Verification. </a:t>
            </a:r>
            <a:endParaRPr/>
          </a:p>
          <a:p>
            <a:pPr marL="228600" marR="0" lvl="0" indent="-228600" algn="just" rtl="0">
              <a:lnSpc>
                <a:spcPct val="90000"/>
              </a:lnSpc>
              <a:spcBef>
                <a:spcPts val="1000"/>
              </a:spcBef>
              <a:spcAft>
                <a:spcPts val="0"/>
              </a:spcAft>
              <a:buClr>
                <a:srgbClr val="000000"/>
              </a:buClr>
              <a:buSzPts val="1400"/>
              <a:buFont typeface="Arial"/>
              <a:buChar char="•"/>
            </a:pPr>
            <a:r>
              <a:rPr lang="en-IN" sz="1400" b="1" i="0" u="none" strike="noStrike" cap="none">
                <a:solidFill>
                  <a:srgbClr val="000000"/>
                </a:solidFill>
                <a:latin typeface="Arial"/>
                <a:ea typeface="Arial"/>
                <a:cs typeface="Arial"/>
                <a:sym typeface="Arial"/>
              </a:rPr>
              <a:t>Prototyping and Visualization: </a:t>
            </a:r>
            <a:r>
              <a:rPr lang="en-IN" sz="1400" b="0" i="0" u="none" strike="noStrike" cap="none">
                <a:solidFill>
                  <a:srgbClr val="000000"/>
                </a:solidFill>
                <a:latin typeface="Arial"/>
                <a:ea typeface="Arial"/>
                <a:cs typeface="Arial"/>
                <a:sym typeface="Arial"/>
              </a:rPr>
              <a:t>Design Cycle Model, Metaphor method: Theory and methodology of concept generation, Blend method &amp; Thematic Method. Conceptual Design &amp; Design capability and sociality. Prototyping &amp; Visualization Design Tools – E-tools</a:t>
            </a:r>
            <a:endParaRPr/>
          </a:p>
          <a:p>
            <a:pPr marL="228600" marR="0" lvl="0" indent="-228600" algn="just" rtl="0">
              <a:lnSpc>
                <a:spcPct val="90000"/>
              </a:lnSpc>
              <a:spcBef>
                <a:spcPts val="1000"/>
              </a:spcBef>
              <a:spcAft>
                <a:spcPts val="0"/>
              </a:spcAft>
              <a:buClr>
                <a:srgbClr val="000000"/>
              </a:buClr>
              <a:buSzPts val="1400"/>
              <a:buFont typeface="Arial"/>
              <a:buChar char="•"/>
            </a:pPr>
            <a:r>
              <a:rPr lang="en-IN" sz="1400" b="1" i="0" u="none" strike="noStrike" cap="none">
                <a:solidFill>
                  <a:srgbClr val="000000"/>
                </a:solidFill>
                <a:latin typeface="Arial"/>
                <a:ea typeface="Arial"/>
                <a:cs typeface="Arial"/>
                <a:sym typeface="Arial"/>
              </a:rPr>
              <a:t>Sustainable Design: </a:t>
            </a:r>
            <a:r>
              <a:rPr lang="en-IN" sz="1400" b="0" i="0" u="none" strike="noStrike" cap="none">
                <a:solidFill>
                  <a:srgbClr val="000000"/>
                </a:solidFill>
                <a:latin typeface="Arial"/>
                <a:ea typeface="Arial"/>
                <a:cs typeface="Arial"/>
                <a:sym typeface="Arial"/>
              </a:rPr>
              <a:t>Concepts of sustainable development, Sustainable design principles - Design for Environment; Life Cycle Assessment; Models of sustainable design- Biomimicry, Eco Design, Recycling; Social Innovation</a:t>
            </a:r>
            <a:endParaRPr/>
          </a:p>
          <a:p>
            <a:pPr marL="228600" marR="0" lvl="0" indent="-228600" algn="just" rtl="0">
              <a:lnSpc>
                <a:spcPct val="90000"/>
              </a:lnSpc>
              <a:spcBef>
                <a:spcPts val="1000"/>
              </a:spcBef>
              <a:spcAft>
                <a:spcPts val="0"/>
              </a:spcAft>
              <a:buClr>
                <a:srgbClr val="000000"/>
              </a:buClr>
              <a:buSzPts val="1400"/>
              <a:buFont typeface="Arial"/>
              <a:buChar char="•"/>
            </a:pPr>
            <a:r>
              <a:rPr lang="en-IN" sz="1400" b="1" i="0" u="none" strike="noStrike" cap="none">
                <a:solidFill>
                  <a:srgbClr val="000000"/>
                </a:solidFill>
                <a:latin typeface="Arial"/>
                <a:ea typeface="Arial"/>
                <a:cs typeface="Arial"/>
                <a:sym typeface="Arial"/>
              </a:rPr>
              <a:t>Communication: </a:t>
            </a:r>
            <a:r>
              <a:rPr lang="en-IN" sz="1400" b="0" i="0" u="none" strike="noStrike" cap="none">
                <a:solidFill>
                  <a:srgbClr val="000000"/>
                </a:solidFill>
                <a:latin typeface="Arial"/>
                <a:ea typeface="Arial"/>
                <a:cs typeface="Arial"/>
                <a:sym typeface="Arial"/>
              </a:rPr>
              <a:t>Articulating design ideas: Storytelling;  Sketching &amp; Dynamic Diagrams; K Scripts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30</a:t>
            </a:fld>
            <a:endParaRPr/>
          </a:p>
        </p:txBody>
      </p:sp>
      <p:pic>
        <p:nvPicPr>
          <p:cNvPr id="292" name="Google Shape;292;p36"/>
          <p:cNvPicPr preferRelativeResize="0"/>
          <p:nvPr/>
        </p:nvPicPr>
        <p:blipFill>
          <a:blip r:embed="rId3">
            <a:alphaModFix/>
          </a:blip>
          <a:stretch>
            <a:fillRect/>
          </a:stretch>
        </p:blipFill>
        <p:spPr>
          <a:xfrm>
            <a:off x="1239875" y="57750"/>
            <a:ext cx="6368599" cy="5085700"/>
          </a:xfrm>
          <a:prstGeom prst="rect">
            <a:avLst/>
          </a:prstGeom>
          <a:noFill/>
          <a:ln>
            <a:noFill/>
          </a:ln>
        </p:spPr>
      </p:pic>
      <p:sp>
        <p:nvSpPr>
          <p:cNvPr id="293" name="Google Shape;293;p36"/>
          <p:cNvSpPr txBox="1"/>
          <p:nvPr/>
        </p:nvSpPr>
        <p:spPr>
          <a:xfrm>
            <a:off x="38025" y="3032775"/>
            <a:ext cx="1125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350" b="1">
                <a:solidFill>
                  <a:srgbClr val="333333"/>
                </a:solidFill>
              </a:rPr>
              <a:t>What does the user physically do?</a:t>
            </a:r>
            <a:endParaRPr sz="1350" b="1">
              <a:solidFill>
                <a:srgbClr val="333333"/>
              </a:solidFill>
            </a:endParaRPr>
          </a:p>
          <a:p>
            <a:pPr marL="0" lvl="0" indent="0" algn="l" rtl="0">
              <a:spcBef>
                <a:spcPts val="0"/>
              </a:spcBef>
              <a:spcAft>
                <a:spcPts val="0"/>
              </a:spcAft>
              <a:buNone/>
            </a:pPr>
            <a:endParaRPr sz="1350" b="1">
              <a:solidFill>
                <a:srgbClr val="333333"/>
              </a:solidFill>
            </a:endParaRPr>
          </a:p>
          <a:p>
            <a:pPr marL="0" lvl="0" indent="0" algn="l" rtl="0">
              <a:spcBef>
                <a:spcPts val="0"/>
              </a:spcBef>
              <a:spcAft>
                <a:spcPts val="0"/>
              </a:spcAft>
              <a:buNone/>
            </a:pPr>
            <a:r>
              <a:rPr lang="en-IN" sz="1350" b="1">
                <a:solidFill>
                  <a:srgbClr val="333333"/>
                </a:solidFill>
              </a:rPr>
              <a:t>How does the user go about doing it?</a:t>
            </a:r>
            <a:endParaRPr b="1">
              <a:latin typeface="Work Sans"/>
              <a:ea typeface="Work Sans"/>
              <a:cs typeface="Work Sans"/>
              <a:sym typeface="Work Sans"/>
            </a:endParaRPr>
          </a:p>
        </p:txBody>
      </p:sp>
      <p:sp>
        <p:nvSpPr>
          <p:cNvPr id="294" name="Google Shape;294;p36"/>
          <p:cNvSpPr txBox="1"/>
          <p:nvPr/>
        </p:nvSpPr>
        <p:spPr>
          <a:xfrm>
            <a:off x="7584200" y="2832825"/>
            <a:ext cx="15141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350" b="1">
                <a:solidFill>
                  <a:srgbClr val="333333"/>
                </a:solidFill>
              </a:rPr>
              <a:t>What worries the user? </a:t>
            </a:r>
            <a:endParaRPr sz="1350" b="1">
              <a:solidFill>
                <a:srgbClr val="333333"/>
              </a:solidFill>
            </a:endParaRPr>
          </a:p>
          <a:p>
            <a:pPr marL="0" lvl="0" indent="0" algn="l" rtl="0">
              <a:spcBef>
                <a:spcPts val="0"/>
              </a:spcBef>
              <a:spcAft>
                <a:spcPts val="0"/>
              </a:spcAft>
              <a:buNone/>
            </a:pPr>
            <a:endParaRPr sz="1350" b="1">
              <a:solidFill>
                <a:srgbClr val="333333"/>
              </a:solidFill>
            </a:endParaRPr>
          </a:p>
          <a:p>
            <a:pPr marL="0" lvl="0" indent="0" algn="l" rtl="0">
              <a:spcBef>
                <a:spcPts val="0"/>
              </a:spcBef>
              <a:spcAft>
                <a:spcPts val="0"/>
              </a:spcAft>
              <a:buNone/>
            </a:pPr>
            <a:r>
              <a:rPr lang="en-IN" sz="1350" b="1">
                <a:solidFill>
                  <a:srgbClr val="333333"/>
                </a:solidFill>
              </a:rPr>
              <a:t>What does the user get excited about? </a:t>
            </a:r>
            <a:endParaRPr sz="1350" b="1">
              <a:solidFill>
                <a:srgbClr val="333333"/>
              </a:solidFill>
            </a:endParaRPr>
          </a:p>
          <a:p>
            <a:pPr marL="0" lvl="0" indent="0" algn="l" rtl="0">
              <a:spcBef>
                <a:spcPts val="0"/>
              </a:spcBef>
              <a:spcAft>
                <a:spcPts val="0"/>
              </a:spcAft>
              <a:buNone/>
            </a:pPr>
            <a:endParaRPr sz="1350" b="1">
              <a:solidFill>
                <a:srgbClr val="333333"/>
              </a:solidFill>
            </a:endParaRPr>
          </a:p>
          <a:p>
            <a:pPr marL="0" lvl="0" indent="0" algn="l" rtl="0">
              <a:spcBef>
                <a:spcPts val="0"/>
              </a:spcBef>
              <a:spcAft>
                <a:spcPts val="0"/>
              </a:spcAft>
              <a:buNone/>
            </a:pPr>
            <a:r>
              <a:rPr lang="en-IN" sz="1350" b="1">
                <a:solidFill>
                  <a:srgbClr val="333333"/>
                </a:solidFill>
              </a:rPr>
              <a:t>How does the user feel about the experience?</a:t>
            </a:r>
            <a:endParaRPr b="1">
              <a:latin typeface="Work Sans"/>
              <a:ea typeface="Work Sans"/>
              <a:cs typeface="Work Sans"/>
              <a:sym typeface="Work Sans"/>
            </a:endParaRPr>
          </a:p>
        </p:txBody>
      </p:sp>
      <p:sp>
        <p:nvSpPr>
          <p:cNvPr id="295" name="Google Shape;295;p36"/>
          <p:cNvSpPr txBox="1"/>
          <p:nvPr/>
        </p:nvSpPr>
        <p:spPr>
          <a:xfrm>
            <a:off x="120625" y="1385675"/>
            <a:ext cx="1125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350" b="1">
                <a:solidFill>
                  <a:srgbClr val="333333"/>
                </a:solidFill>
              </a:rPr>
              <a:t>What the user says out loud</a:t>
            </a:r>
            <a:endParaRPr b="1">
              <a:latin typeface="Work Sans"/>
              <a:ea typeface="Work Sans"/>
              <a:cs typeface="Work Sans"/>
              <a:sym typeface="Work Sans"/>
            </a:endParaRPr>
          </a:p>
        </p:txBody>
      </p:sp>
      <p:sp>
        <p:nvSpPr>
          <p:cNvPr id="296" name="Google Shape;296;p36"/>
          <p:cNvSpPr txBox="1"/>
          <p:nvPr/>
        </p:nvSpPr>
        <p:spPr>
          <a:xfrm>
            <a:off x="7403325" y="1336050"/>
            <a:ext cx="12777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350" b="1">
                <a:solidFill>
                  <a:srgbClr val="333333"/>
                </a:solidFill>
              </a:rPr>
              <a:t>What the user is thinking throughout the experience.</a:t>
            </a:r>
            <a:endParaRPr b="1">
              <a:latin typeface="Work Sans"/>
              <a:ea typeface="Work Sans"/>
              <a:cs typeface="Work Sans"/>
              <a:sym typeface="Work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1216025" y="1003175"/>
            <a:ext cx="6711900" cy="623100"/>
          </a:xfrm>
          <a:prstGeom prst="rect">
            <a:avLst/>
          </a:prstGeom>
        </p:spPr>
        <p:txBody>
          <a:bodyPr spcFirstLastPara="1" wrap="square" lIns="0" tIns="0" rIns="0" bIns="0" anchor="ctr" anchorCtr="0">
            <a:noAutofit/>
          </a:bodyPr>
          <a:lstStyle/>
          <a:p>
            <a:pPr marL="0" lvl="0" indent="0" algn="l" rtl="0">
              <a:lnSpc>
                <a:spcPct val="130000"/>
              </a:lnSpc>
              <a:spcBef>
                <a:spcPts val="1800"/>
              </a:spcBef>
              <a:spcAft>
                <a:spcPts val="400"/>
              </a:spcAft>
              <a:buNone/>
            </a:pPr>
            <a:r>
              <a:rPr lang="en-IN" sz="2800" b="1">
                <a:solidFill>
                  <a:srgbClr val="333333"/>
                </a:solidFill>
                <a:latin typeface="Work Sans"/>
                <a:ea typeface="Work Sans"/>
                <a:cs typeface="Work Sans"/>
                <a:sym typeface="Work Sans"/>
              </a:rPr>
              <a:t>How to Build an Empathy Map</a:t>
            </a:r>
            <a:endParaRPr sz="2800">
              <a:latin typeface="Work Sans ExtraBold"/>
              <a:ea typeface="Work Sans ExtraBold"/>
              <a:cs typeface="Work Sans ExtraBold"/>
              <a:sym typeface="Work Sans ExtraBold"/>
            </a:endParaRPr>
          </a:p>
        </p:txBody>
      </p:sp>
      <p:sp>
        <p:nvSpPr>
          <p:cNvPr id="302" name="Google Shape;302;p37"/>
          <p:cNvSpPr txBox="1">
            <a:spLocks noGrp="1"/>
          </p:cNvSpPr>
          <p:nvPr>
            <p:ph type="body" idx="1"/>
          </p:nvPr>
        </p:nvSpPr>
        <p:spPr>
          <a:xfrm>
            <a:off x="1216025" y="1863125"/>
            <a:ext cx="5227200" cy="3062700"/>
          </a:xfrm>
          <a:prstGeom prst="rect">
            <a:avLst/>
          </a:prstGeom>
        </p:spPr>
        <p:txBody>
          <a:bodyPr spcFirstLastPara="1" wrap="square" lIns="0" tIns="0" rIns="0" bIns="0" anchor="t" anchorCtr="0">
            <a:noAutofit/>
          </a:bodyPr>
          <a:lstStyle/>
          <a:p>
            <a:pPr marL="0" lvl="0" indent="0" algn="l" rtl="0">
              <a:lnSpc>
                <a:spcPct val="100000"/>
              </a:lnSpc>
              <a:spcBef>
                <a:spcPts val="1400"/>
              </a:spcBef>
              <a:spcAft>
                <a:spcPts val="0"/>
              </a:spcAft>
              <a:buNone/>
            </a:pPr>
            <a:r>
              <a:rPr lang="en-IN" sz="1500">
                <a:solidFill>
                  <a:srgbClr val="333333"/>
                </a:solidFill>
                <a:latin typeface="Work Sans"/>
                <a:ea typeface="Work Sans"/>
                <a:cs typeface="Work Sans"/>
                <a:sym typeface="Work Sans"/>
              </a:rPr>
              <a:t>1. Define scope and goals</a:t>
            </a:r>
            <a:endParaRPr sz="1500">
              <a:solidFill>
                <a:srgbClr val="333333"/>
              </a:solidFill>
              <a:latin typeface="Work Sans"/>
              <a:ea typeface="Work Sans"/>
              <a:cs typeface="Work Sans"/>
              <a:sym typeface="Work Sans"/>
            </a:endParaRPr>
          </a:p>
          <a:p>
            <a:pPr marL="0" lvl="0" indent="0" algn="l" rtl="0">
              <a:lnSpc>
                <a:spcPct val="100000"/>
              </a:lnSpc>
              <a:spcBef>
                <a:spcPts val="1400"/>
              </a:spcBef>
              <a:spcAft>
                <a:spcPts val="0"/>
              </a:spcAft>
              <a:buNone/>
            </a:pPr>
            <a:r>
              <a:rPr lang="en-IN" sz="1500">
                <a:solidFill>
                  <a:srgbClr val="333333"/>
                </a:solidFill>
                <a:latin typeface="Work Sans"/>
                <a:ea typeface="Work Sans"/>
                <a:cs typeface="Work Sans"/>
                <a:sym typeface="Work Sans"/>
              </a:rPr>
              <a:t>2. Gather materials</a:t>
            </a:r>
            <a:endParaRPr sz="1500">
              <a:solidFill>
                <a:srgbClr val="333333"/>
              </a:solidFill>
              <a:latin typeface="Work Sans"/>
              <a:ea typeface="Work Sans"/>
              <a:cs typeface="Work Sans"/>
              <a:sym typeface="Work Sans"/>
            </a:endParaRPr>
          </a:p>
          <a:p>
            <a:pPr marL="0" lvl="0" indent="0" algn="l" rtl="0">
              <a:lnSpc>
                <a:spcPct val="100000"/>
              </a:lnSpc>
              <a:spcBef>
                <a:spcPts val="1400"/>
              </a:spcBef>
              <a:spcAft>
                <a:spcPts val="0"/>
              </a:spcAft>
              <a:buNone/>
            </a:pPr>
            <a:r>
              <a:rPr lang="en-IN" sz="1500">
                <a:solidFill>
                  <a:srgbClr val="333333"/>
                </a:solidFill>
                <a:latin typeface="Work Sans"/>
                <a:ea typeface="Work Sans"/>
                <a:cs typeface="Work Sans"/>
                <a:sym typeface="Work Sans"/>
              </a:rPr>
              <a:t>3. Collect research</a:t>
            </a:r>
            <a:endParaRPr sz="1500">
              <a:solidFill>
                <a:srgbClr val="333333"/>
              </a:solidFill>
              <a:latin typeface="Work Sans"/>
              <a:ea typeface="Work Sans"/>
              <a:cs typeface="Work Sans"/>
              <a:sym typeface="Work Sans"/>
            </a:endParaRPr>
          </a:p>
          <a:p>
            <a:pPr marL="0" lvl="0" indent="0" algn="l" rtl="0">
              <a:lnSpc>
                <a:spcPct val="100000"/>
              </a:lnSpc>
              <a:spcBef>
                <a:spcPts val="1400"/>
              </a:spcBef>
              <a:spcAft>
                <a:spcPts val="0"/>
              </a:spcAft>
              <a:buNone/>
            </a:pPr>
            <a:r>
              <a:rPr lang="en-IN" sz="1500">
                <a:solidFill>
                  <a:srgbClr val="333333"/>
                </a:solidFill>
                <a:latin typeface="Work Sans"/>
                <a:ea typeface="Work Sans"/>
                <a:cs typeface="Work Sans"/>
                <a:sym typeface="Work Sans"/>
              </a:rPr>
              <a:t>4. Individually generate sticky notes for each quadrant</a:t>
            </a:r>
            <a:endParaRPr sz="1500">
              <a:solidFill>
                <a:srgbClr val="333333"/>
              </a:solidFill>
              <a:latin typeface="Work Sans"/>
              <a:ea typeface="Work Sans"/>
              <a:cs typeface="Work Sans"/>
              <a:sym typeface="Work Sans"/>
            </a:endParaRPr>
          </a:p>
          <a:p>
            <a:pPr marL="0" lvl="0" indent="0" algn="l" rtl="0">
              <a:lnSpc>
                <a:spcPct val="100000"/>
              </a:lnSpc>
              <a:spcBef>
                <a:spcPts val="1400"/>
              </a:spcBef>
              <a:spcAft>
                <a:spcPts val="0"/>
              </a:spcAft>
              <a:buNone/>
            </a:pPr>
            <a:r>
              <a:rPr lang="en-IN" sz="1500">
                <a:solidFill>
                  <a:srgbClr val="333333"/>
                </a:solidFill>
                <a:latin typeface="Work Sans"/>
                <a:ea typeface="Work Sans"/>
                <a:cs typeface="Work Sans"/>
                <a:sym typeface="Work Sans"/>
              </a:rPr>
              <a:t>5. Converge to cluster and synthesize</a:t>
            </a:r>
            <a:endParaRPr sz="1500">
              <a:solidFill>
                <a:srgbClr val="333333"/>
              </a:solidFill>
              <a:latin typeface="Work Sans"/>
              <a:ea typeface="Work Sans"/>
              <a:cs typeface="Work Sans"/>
              <a:sym typeface="Work Sans"/>
            </a:endParaRPr>
          </a:p>
          <a:p>
            <a:pPr marL="0" lvl="0" indent="0" algn="l" rtl="0">
              <a:lnSpc>
                <a:spcPct val="100000"/>
              </a:lnSpc>
              <a:spcBef>
                <a:spcPts val="1400"/>
              </a:spcBef>
              <a:spcAft>
                <a:spcPts val="400"/>
              </a:spcAft>
              <a:buNone/>
            </a:pPr>
            <a:r>
              <a:rPr lang="en-IN" sz="1500">
                <a:solidFill>
                  <a:srgbClr val="333333"/>
                </a:solidFill>
                <a:latin typeface="Work Sans"/>
                <a:ea typeface="Work Sans"/>
                <a:cs typeface="Work Sans"/>
                <a:sym typeface="Work Sans"/>
              </a:rPr>
              <a:t>6. Polish and plan</a:t>
            </a:r>
            <a:endParaRPr sz="2200"/>
          </a:p>
        </p:txBody>
      </p:sp>
      <p:sp>
        <p:nvSpPr>
          <p:cNvPr id="303" name="Google Shape;303;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I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8"/>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sz="4000"/>
              <a:t>SCAMPER</a:t>
            </a:r>
            <a:endParaRPr/>
          </a:p>
        </p:txBody>
      </p:sp>
      <p:sp>
        <p:nvSpPr>
          <p:cNvPr id="309" name="Google Shape;309;p3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32</a:t>
            </a:fld>
            <a:endParaRPr/>
          </a:p>
        </p:txBody>
      </p:sp>
      <p:pic>
        <p:nvPicPr>
          <p:cNvPr id="310" name="Google Shape;310;p38" descr="Image result for scamper"/>
          <p:cNvPicPr preferRelativeResize="0"/>
          <p:nvPr/>
        </p:nvPicPr>
        <p:blipFill rotWithShape="1">
          <a:blip r:embed="rId3">
            <a:alphaModFix/>
          </a:blip>
          <a:srcRect b="5629"/>
          <a:stretch/>
        </p:blipFill>
        <p:spPr>
          <a:xfrm>
            <a:off x="243190" y="860730"/>
            <a:ext cx="4063331" cy="3834596"/>
          </a:xfrm>
          <a:prstGeom prst="rect">
            <a:avLst/>
          </a:prstGeom>
          <a:noFill/>
          <a:ln>
            <a:noFill/>
          </a:ln>
        </p:spPr>
      </p:pic>
      <p:sp>
        <p:nvSpPr>
          <p:cNvPr id="311" name="Google Shape;311;p38"/>
          <p:cNvSpPr txBox="1"/>
          <p:nvPr/>
        </p:nvSpPr>
        <p:spPr>
          <a:xfrm>
            <a:off x="4710250" y="910950"/>
            <a:ext cx="32439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500">
                <a:solidFill>
                  <a:srgbClr val="2B2B2B"/>
                </a:solidFill>
                <a:latin typeface="Work Sans"/>
                <a:ea typeface="Work Sans"/>
                <a:cs typeface="Work Sans"/>
                <a:sym typeface="Work Sans"/>
              </a:rPr>
              <a:t>The </a:t>
            </a:r>
            <a:r>
              <a:rPr lang="en-IN" sz="15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SC</a:t>
            </a:r>
            <a:r>
              <a:rPr lang="en-IN" sz="1500" b="1">
                <a:solidFill>
                  <a:schemeClr val="dk1"/>
                </a:solidFill>
                <a:latin typeface="Work Sans"/>
                <a:ea typeface="Work Sans"/>
                <a:cs typeface="Work Sans"/>
                <a:sym typeface="Work Sans"/>
              </a:rPr>
              <a:t>AMPE</a:t>
            </a:r>
            <a:r>
              <a:rPr lang="en-IN" sz="15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R</a:t>
            </a:r>
            <a:r>
              <a:rPr lang="en-IN" sz="1500">
                <a:solidFill>
                  <a:srgbClr val="2B2B2B"/>
                </a:solidFill>
                <a:latin typeface="Work Sans"/>
                <a:ea typeface="Work Sans"/>
                <a:cs typeface="Work Sans"/>
                <a:sym typeface="Work Sans"/>
              </a:rPr>
              <a:t> method helps you generate ideas for new products and services by encouraging you to ask seven different types of questions, which will help you understand how you can innovate and improve existing products, services, problems and ideas.</a:t>
            </a:r>
            <a:endParaRPr sz="1500">
              <a:solidFill>
                <a:srgbClr val="2B2B2B"/>
              </a:solidFill>
              <a:latin typeface="Work Sans"/>
              <a:ea typeface="Work Sans"/>
              <a:cs typeface="Work Sans"/>
              <a:sym typeface="Work Sans"/>
            </a:endParaRPr>
          </a:p>
          <a:p>
            <a:pPr marL="0" lvl="0" indent="0" algn="l" rtl="0">
              <a:spcBef>
                <a:spcPts val="0"/>
              </a:spcBef>
              <a:spcAft>
                <a:spcPts val="0"/>
              </a:spcAft>
              <a:buNone/>
            </a:pPr>
            <a:endParaRPr sz="1500">
              <a:solidFill>
                <a:srgbClr val="2B2B2B"/>
              </a:solidFill>
              <a:latin typeface="Work Sans"/>
              <a:ea typeface="Work Sans"/>
              <a:cs typeface="Work Sans"/>
              <a:sym typeface="Work Sans"/>
            </a:endParaRPr>
          </a:p>
          <a:p>
            <a:pPr marL="0" lvl="0" indent="0" algn="l" rtl="0">
              <a:spcBef>
                <a:spcPts val="0"/>
              </a:spcBef>
              <a:spcAft>
                <a:spcPts val="0"/>
              </a:spcAft>
              <a:buNone/>
            </a:pPr>
            <a:r>
              <a:rPr lang="en-IN" sz="1500">
                <a:solidFill>
                  <a:srgbClr val="2B2B2B"/>
                </a:solidFill>
                <a:latin typeface="Work Sans"/>
                <a:ea typeface="Work Sans"/>
                <a:cs typeface="Work Sans"/>
                <a:sym typeface="Work Sans"/>
              </a:rPr>
              <a:t>The </a:t>
            </a:r>
            <a:r>
              <a:rPr lang="en-IN" sz="1500" b="1">
                <a:solidFill>
                  <a:srgbClr val="2B2B2B"/>
                </a:solidFill>
                <a:latin typeface="Work Sans"/>
                <a:ea typeface="Work Sans"/>
                <a:cs typeface="Work Sans"/>
                <a:sym typeface="Work Sans"/>
              </a:rPr>
              <a:t>SCAMPER</a:t>
            </a:r>
            <a:r>
              <a:rPr lang="en-IN" sz="1500">
                <a:solidFill>
                  <a:srgbClr val="2B2B2B"/>
                </a:solidFill>
                <a:latin typeface="Work Sans"/>
                <a:ea typeface="Work Sans"/>
                <a:cs typeface="Work Sans"/>
                <a:sym typeface="Work Sans"/>
              </a:rPr>
              <a:t> Technique is a team brainstorming technique used to develop or improve products or services.</a:t>
            </a:r>
            <a:endParaRPr sz="1500">
              <a:solidFill>
                <a:srgbClr val="2B2B2B"/>
              </a:solidFill>
              <a:latin typeface="Work Sans"/>
              <a:ea typeface="Work Sans"/>
              <a:cs typeface="Work Sans"/>
              <a:sym typeface="Work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IN"/>
              <a:t>33</a:t>
            </a:fld>
            <a:endParaRPr/>
          </a:p>
        </p:txBody>
      </p:sp>
      <p:sp>
        <p:nvSpPr>
          <p:cNvPr id="317" name="Google Shape;317;p39"/>
          <p:cNvSpPr txBox="1"/>
          <p:nvPr/>
        </p:nvSpPr>
        <p:spPr>
          <a:xfrm>
            <a:off x="855400" y="80900"/>
            <a:ext cx="8173800" cy="51717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rgbClr val="4B4B4D"/>
              </a:buClr>
              <a:buSzPts val="1350"/>
              <a:buChar char="●"/>
            </a:pPr>
            <a:r>
              <a:rPr lang="en-IN" sz="1350" b="1">
                <a:solidFill>
                  <a:srgbClr val="4B4B4D"/>
                </a:solidFill>
                <a:latin typeface="Work Sans"/>
                <a:ea typeface="Work Sans"/>
                <a:cs typeface="Work Sans"/>
                <a:sym typeface="Work Sans"/>
              </a:rPr>
              <a:t>Substitute:</a:t>
            </a:r>
            <a:r>
              <a:rPr lang="en-IN" sz="1350">
                <a:solidFill>
                  <a:srgbClr val="4B4B4D"/>
                </a:solidFill>
                <a:latin typeface="Work Sans"/>
                <a:ea typeface="Work Sans"/>
                <a:cs typeface="Work Sans"/>
                <a:sym typeface="Work Sans"/>
              </a:rPr>
              <a:t> What can be replaced? (for example, components, materials, people)</a:t>
            </a:r>
            <a:endParaRPr sz="1350">
              <a:solidFill>
                <a:srgbClr val="4B4B4D"/>
              </a:solidFill>
              <a:latin typeface="Work Sans"/>
              <a:ea typeface="Work Sans"/>
              <a:cs typeface="Work Sans"/>
              <a:sym typeface="Work Sans"/>
            </a:endParaRPr>
          </a:p>
          <a:p>
            <a:pPr marL="914400" lvl="1" indent="-314325" algn="l" rtl="0">
              <a:lnSpc>
                <a:spcPct val="115000"/>
              </a:lnSpc>
              <a:spcBef>
                <a:spcPts val="0"/>
              </a:spcBef>
              <a:spcAft>
                <a:spcPts val="0"/>
              </a:spcAft>
              <a:buClr>
                <a:srgbClr val="4B4B4D"/>
              </a:buClr>
              <a:buSzPts val="1350"/>
              <a:buFont typeface="Work Sans"/>
              <a:buChar char="○"/>
            </a:pPr>
            <a:r>
              <a:rPr lang="en-IN" sz="1350">
                <a:solidFill>
                  <a:srgbClr val="4B4B4D"/>
                </a:solidFill>
                <a:latin typeface="Work Sans"/>
                <a:ea typeface="Work Sans"/>
                <a:cs typeface="Work Sans"/>
                <a:sym typeface="Work Sans"/>
              </a:rPr>
              <a:t>Example: if you were making windows for a children’s playhouse, you might substitute glass with plastic (for safety).</a:t>
            </a:r>
            <a:endParaRPr sz="1350">
              <a:solidFill>
                <a:srgbClr val="4B4B4D"/>
              </a:solidFill>
              <a:latin typeface="Work Sans"/>
              <a:ea typeface="Work Sans"/>
              <a:cs typeface="Work Sans"/>
              <a:sym typeface="Work Sans"/>
            </a:endParaRPr>
          </a:p>
          <a:p>
            <a:pPr marL="457200" lvl="0" indent="-314325" algn="l" rtl="0">
              <a:lnSpc>
                <a:spcPct val="115000"/>
              </a:lnSpc>
              <a:spcBef>
                <a:spcPts val="0"/>
              </a:spcBef>
              <a:spcAft>
                <a:spcPts val="0"/>
              </a:spcAft>
              <a:buClr>
                <a:srgbClr val="4B4B4D"/>
              </a:buClr>
              <a:buSzPts val="1350"/>
              <a:buFont typeface="Work Sans"/>
              <a:buChar char="●"/>
            </a:pPr>
            <a:r>
              <a:rPr lang="en-IN" sz="1350" b="1">
                <a:solidFill>
                  <a:srgbClr val="4B4B4D"/>
                </a:solidFill>
                <a:latin typeface="Work Sans"/>
                <a:ea typeface="Work Sans"/>
                <a:cs typeface="Work Sans"/>
                <a:sym typeface="Work Sans"/>
              </a:rPr>
              <a:t>Combine:</a:t>
            </a:r>
            <a:r>
              <a:rPr lang="en-IN" sz="1350">
                <a:solidFill>
                  <a:srgbClr val="4B4B4D"/>
                </a:solidFill>
                <a:latin typeface="Work Sans"/>
                <a:ea typeface="Work Sans"/>
                <a:cs typeface="Work Sans"/>
                <a:sym typeface="Work Sans"/>
              </a:rPr>
              <a:t> What can be combined? (for example, other features, devices)</a:t>
            </a:r>
            <a:endParaRPr sz="1350">
              <a:solidFill>
                <a:srgbClr val="4B4B4D"/>
              </a:solidFill>
              <a:latin typeface="Work Sans"/>
              <a:ea typeface="Work Sans"/>
              <a:cs typeface="Work Sans"/>
              <a:sym typeface="Work Sans"/>
            </a:endParaRPr>
          </a:p>
          <a:p>
            <a:pPr marL="914400" lvl="1" indent="-314325" algn="l" rtl="0">
              <a:lnSpc>
                <a:spcPct val="115000"/>
              </a:lnSpc>
              <a:spcBef>
                <a:spcPts val="0"/>
              </a:spcBef>
              <a:spcAft>
                <a:spcPts val="0"/>
              </a:spcAft>
              <a:buClr>
                <a:srgbClr val="4B4B4D"/>
              </a:buClr>
              <a:buSzPts val="1350"/>
              <a:buFont typeface="Work Sans"/>
              <a:buChar char="○"/>
            </a:pPr>
            <a:r>
              <a:rPr lang="en-IN" sz="1350">
                <a:solidFill>
                  <a:srgbClr val="4B4B4D"/>
                </a:solidFill>
                <a:latin typeface="Work Sans"/>
                <a:ea typeface="Work Sans"/>
                <a:cs typeface="Work Sans"/>
                <a:sym typeface="Work Sans"/>
              </a:rPr>
              <a:t>Example: cell phones have combined phone features with cameras.</a:t>
            </a:r>
            <a:endParaRPr sz="1350">
              <a:solidFill>
                <a:srgbClr val="4B4B4D"/>
              </a:solidFill>
              <a:latin typeface="Work Sans"/>
              <a:ea typeface="Work Sans"/>
              <a:cs typeface="Work Sans"/>
              <a:sym typeface="Work Sans"/>
            </a:endParaRPr>
          </a:p>
          <a:p>
            <a:pPr marL="457200" lvl="0" indent="-314325" algn="l" rtl="0">
              <a:lnSpc>
                <a:spcPct val="115000"/>
              </a:lnSpc>
              <a:spcBef>
                <a:spcPts val="0"/>
              </a:spcBef>
              <a:spcAft>
                <a:spcPts val="0"/>
              </a:spcAft>
              <a:buClr>
                <a:srgbClr val="4B4B4D"/>
              </a:buClr>
              <a:buSzPts val="1350"/>
              <a:buFont typeface="Work Sans"/>
              <a:buChar char="●"/>
            </a:pPr>
            <a:r>
              <a:rPr lang="en-IN" sz="1350" b="1">
                <a:solidFill>
                  <a:srgbClr val="4B4B4D"/>
                </a:solidFill>
                <a:latin typeface="Work Sans"/>
                <a:ea typeface="Work Sans"/>
                <a:cs typeface="Work Sans"/>
                <a:sym typeface="Work Sans"/>
              </a:rPr>
              <a:t>Adapt:</a:t>
            </a:r>
            <a:r>
              <a:rPr lang="en-IN" sz="1350">
                <a:solidFill>
                  <a:srgbClr val="4B4B4D"/>
                </a:solidFill>
                <a:latin typeface="Work Sans"/>
                <a:ea typeface="Work Sans"/>
                <a:cs typeface="Work Sans"/>
                <a:sym typeface="Work Sans"/>
              </a:rPr>
              <a:t> What can be added? (such as new elements or functions)</a:t>
            </a:r>
            <a:endParaRPr sz="1350">
              <a:solidFill>
                <a:srgbClr val="4B4B4D"/>
              </a:solidFill>
              <a:latin typeface="Work Sans"/>
              <a:ea typeface="Work Sans"/>
              <a:cs typeface="Work Sans"/>
              <a:sym typeface="Work Sans"/>
            </a:endParaRPr>
          </a:p>
          <a:p>
            <a:pPr marL="914400" lvl="1" indent="-314325" algn="l" rtl="0">
              <a:lnSpc>
                <a:spcPct val="115000"/>
              </a:lnSpc>
              <a:spcBef>
                <a:spcPts val="0"/>
              </a:spcBef>
              <a:spcAft>
                <a:spcPts val="0"/>
              </a:spcAft>
              <a:buClr>
                <a:srgbClr val="4B4B4D"/>
              </a:buClr>
              <a:buSzPts val="1350"/>
              <a:buFont typeface="Work Sans"/>
              <a:buChar char="○"/>
            </a:pPr>
            <a:r>
              <a:rPr lang="en-IN" sz="1350">
                <a:solidFill>
                  <a:srgbClr val="4B4B4D"/>
                </a:solidFill>
                <a:latin typeface="Work Sans"/>
                <a:ea typeface="Work Sans"/>
                <a:cs typeface="Work Sans"/>
                <a:sym typeface="Work Sans"/>
              </a:rPr>
              <a:t>Example: cars now have built-in wifi.</a:t>
            </a:r>
            <a:endParaRPr sz="1350">
              <a:solidFill>
                <a:srgbClr val="4B4B4D"/>
              </a:solidFill>
              <a:latin typeface="Work Sans"/>
              <a:ea typeface="Work Sans"/>
              <a:cs typeface="Work Sans"/>
              <a:sym typeface="Work Sans"/>
            </a:endParaRPr>
          </a:p>
          <a:p>
            <a:pPr marL="457200" lvl="0" indent="-314325" algn="l" rtl="0">
              <a:lnSpc>
                <a:spcPct val="115000"/>
              </a:lnSpc>
              <a:spcBef>
                <a:spcPts val="0"/>
              </a:spcBef>
              <a:spcAft>
                <a:spcPts val="0"/>
              </a:spcAft>
              <a:buClr>
                <a:srgbClr val="4B4B4D"/>
              </a:buClr>
              <a:buSzPts val="1350"/>
              <a:buFont typeface="Work Sans"/>
              <a:buChar char="●"/>
            </a:pPr>
            <a:r>
              <a:rPr lang="en-IN" sz="1350" b="1">
                <a:solidFill>
                  <a:srgbClr val="4B4B4D"/>
                </a:solidFill>
                <a:latin typeface="Work Sans"/>
                <a:ea typeface="Work Sans"/>
                <a:cs typeface="Work Sans"/>
                <a:sym typeface="Work Sans"/>
              </a:rPr>
              <a:t>Modify, Magnify, maximize, minimize:</a:t>
            </a:r>
            <a:r>
              <a:rPr lang="en-IN" sz="1350">
                <a:solidFill>
                  <a:srgbClr val="4B4B4D"/>
                </a:solidFill>
                <a:latin typeface="Work Sans"/>
                <a:ea typeface="Work Sans"/>
                <a:cs typeface="Work Sans"/>
                <a:sym typeface="Work Sans"/>
              </a:rPr>
              <a:t> What can be modified? (for example, change the size, shape, color, or other attribute)</a:t>
            </a:r>
            <a:endParaRPr sz="1350">
              <a:solidFill>
                <a:srgbClr val="4B4B4D"/>
              </a:solidFill>
              <a:latin typeface="Work Sans"/>
              <a:ea typeface="Work Sans"/>
              <a:cs typeface="Work Sans"/>
              <a:sym typeface="Work Sans"/>
            </a:endParaRPr>
          </a:p>
          <a:p>
            <a:pPr marL="914400" lvl="1" indent="-314325" algn="l" rtl="0">
              <a:lnSpc>
                <a:spcPct val="115000"/>
              </a:lnSpc>
              <a:spcBef>
                <a:spcPts val="0"/>
              </a:spcBef>
              <a:spcAft>
                <a:spcPts val="0"/>
              </a:spcAft>
              <a:buClr>
                <a:srgbClr val="4B4B4D"/>
              </a:buClr>
              <a:buSzPts val="1350"/>
              <a:buFont typeface="Work Sans"/>
              <a:buChar char="○"/>
            </a:pPr>
            <a:r>
              <a:rPr lang="en-IN" sz="1350">
                <a:solidFill>
                  <a:srgbClr val="4B4B4D"/>
                </a:solidFill>
                <a:latin typeface="Work Sans"/>
                <a:ea typeface="Work Sans"/>
                <a:cs typeface="Work Sans"/>
                <a:sym typeface="Work Sans"/>
              </a:rPr>
              <a:t>Example: sunglasses reduced in size for babies or small children.</a:t>
            </a:r>
            <a:endParaRPr sz="1350">
              <a:solidFill>
                <a:srgbClr val="4B4B4D"/>
              </a:solidFill>
              <a:latin typeface="Work Sans"/>
              <a:ea typeface="Work Sans"/>
              <a:cs typeface="Work Sans"/>
              <a:sym typeface="Work Sans"/>
            </a:endParaRPr>
          </a:p>
          <a:p>
            <a:pPr marL="457200" lvl="0" indent="-314325" algn="l" rtl="0">
              <a:lnSpc>
                <a:spcPct val="115000"/>
              </a:lnSpc>
              <a:spcBef>
                <a:spcPts val="0"/>
              </a:spcBef>
              <a:spcAft>
                <a:spcPts val="0"/>
              </a:spcAft>
              <a:buClr>
                <a:srgbClr val="4B4B4D"/>
              </a:buClr>
              <a:buSzPts val="1350"/>
              <a:buFont typeface="Work Sans"/>
              <a:buChar char="●"/>
            </a:pPr>
            <a:r>
              <a:rPr lang="en-IN" sz="1350" b="1">
                <a:solidFill>
                  <a:srgbClr val="4B4B4D"/>
                </a:solidFill>
                <a:latin typeface="Work Sans"/>
                <a:ea typeface="Work Sans"/>
                <a:cs typeface="Work Sans"/>
                <a:sym typeface="Work Sans"/>
              </a:rPr>
              <a:t>Put to other use (purpose):</a:t>
            </a:r>
            <a:r>
              <a:rPr lang="en-IN" sz="1350">
                <a:solidFill>
                  <a:srgbClr val="4B4B4D"/>
                </a:solidFill>
                <a:latin typeface="Work Sans"/>
                <a:ea typeface="Work Sans"/>
                <a:cs typeface="Work Sans"/>
                <a:sym typeface="Work Sans"/>
              </a:rPr>
              <a:t> Could you put the product to a different use, or use it in another industry?</a:t>
            </a:r>
            <a:endParaRPr sz="1350">
              <a:solidFill>
                <a:srgbClr val="4B4B4D"/>
              </a:solidFill>
              <a:latin typeface="Work Sans"/>
              <a:ea typeface="Work Sans"/>
              <a:cs typeface="Work Sans"/>
              <a:sym typeface="Work Sans"/>
            </a:endParaRPr>
          </a:p>
          <a:p>
            <a:pPr marL="914400" lvl="1" indent="-314325" algn="l" rtl="0">
              <a:lnSpc>
                <a:spcPct val="115000"/>
              </a:lnSpc>
              <a:spcBef>
                <a:spcPts val="0"/>
              </a:spcBef>
              <a:spcAft>
                <a:spcPts val="0"/>
              </a:spcAft>
              <a:buClr>
                <a:srgbClr val="4B4B4D"/>
              </a:buClr>
              <a:buSzPts val="1350"/>
              <a:buFont typeface="Work Sans"/>
              <a:buChar char="○"/>
            </a:pPr>
            <a:r>
              <a:rPr lang="en-IN" sz="1350">
                <a:solidFill>
                  <a:srgbClr val="4B4B4D"/>
                </a:solidFill>
                <a:latin typeface="Work Sans"/>
                <a:ea typeface="Work Sans"/>
                <a:cs typeface="Work Sans"/>
                <a:sym typeface="Work Sans"/>
              </a:rPr>
              <a:t>Example: during COVID19 pandemic, coffee filters being used as filters in masks for faces.</a:t>
            </a:r>
            <a:endParaRPr sz="1350">
              <a:solidFill>
                <a:srgbClr val="4B4B4D"/>
              </a:solidFill>
              <a:latin typeface="Work Sans"/>
              <a:ea typeface="Work Sans"/>
              <a:cs typeface="Work Sans"/>
              <a:sym typeface="Work Sans"/>
            </a:endParaRPr>
          </a:p>
          <a:p>
            <a:pPr marL="457200" lvl="0" indent="-314325" algn="l" rtl="0">
              <a:lnSpc>
                <a:spcPct val="115000"/>
              </a:lnSpc>
              <a:spcBef>
                <a:spcPts val="0"/>
              </a:spcBef>
              <a:spcAft>
                <a:spcPts val="0"/>
              </a:spcAft>
              <a:buClr>
                <a:srgbClr val="4B4B4D"/>
              </a:buClr>
              <a:buSzPts val="1350"/>
              <a:buFont typeface="Work Sans"/>
              <a:buChar char="●"/>
            </a:pPr>
            <a:r>
              <a:rPr lang="en-IN" sz="1350" b="1">
                <a:solidFill>
                  <a:srgbClr val="4B4B4D"/>
                </a:solidFill>
                <a:latin typeface="Work Sans"/>
                <a:ea typeface="Work Sans"/>
                <a:cs typeface="Work Sans"/>
                <a:sym typeface="Work Sans"/>
              </a:rPr>
              <a:t>Eliminate or minimize:</a:t>
            </a:r>
            <a:r>
              <a:rPr lang="en-IN" sz="1350">
                <a:solidFill>
                  <a:srgbClr val="4B4B4D"/>
                </a:solidFill>
                <a:latin typeface="Work Sans"/>
                <a:ea typeface="Work Sans"/>
                <a:cs typeface="Work Sans"/>
                <a:sym typeface="Work Sans"/>
              </a:rPr>
              <a:t> What can be removed or simplified?</a:t>
            </a:r>
            <a:endParaRPr sz="1350">
              <a:solidFill>
                <a:srgbClr val="4B4B4D"/>
              </a:solidFill>
              <a:latin typeface="Work Sans"/>
              <a:ea typeface="Work Sans"/>
              <a:cs typeface="Work Sans"/>
              <a:sym typeface="Work Sans"/>
            </a:endParaRPr>
          </a:p>
          <a:p>
            <a:pPr marL="914400" lvl="1" indent="-314325" algn="l" rtl="0">
              <a:lnSpc>
                <a:spcPct val="115000"/>
              </a:lnSpc>
              <a:spcBef>
                <a:spcPts val="0"/>
              </a:spcBef>
              <a:spcAft>
                <a:spcPts val="0"/>
              </a:spcAft>
              <a:buClr>
                <a:srgbClr val="4B4B4D"/>
              </a:buClr>
              <a:buSzPts val="1350"/>
              <a:buFont typeface="Work Sans"/>
              <a:buChar char="○"/>
            </a:pPr>
            <a:r>
              <a:rPr lang="en-IN" sz="1350">
                <a:solidFill>
                  <a:srgbClr val="4B4B4D"/>
                </a:solidFill>
                <a:latin typeface="Work Sans"/>
                <a:ea typeface="Work Sans"/>
                <a:cs typeface="Work Sans"/>
                <a:sym typeface="Work Sans"/>
              </a:rPr>
              <a:t>Example: removing cigarette lighters from cars (to be able to use the space for charging devices?).</a:t>
            </a:r>
            <a:endParaRPr sz="1350">
              <a:solidFill>
                <a:srgbClr val="4B4B4D"/>
              </a:solidFill>
              <a:latin typeface="Work Sans"/>
              <a:ea typeface="Work Sans"/>
              <a:cs typeface="Work Sans"/>
              <a:sym typeface="Work Sans"/>
            </a:endParaRPr>
          </a:p>
          <a:p>
            <a:pPr marL="457200" lvl="0" indent="-314325" algn="l" rtl="0">
              <a:lnSpc>
                <a:spcPct val="115000"/>
              </a:lnSpc>
              <a:spcBef>
                <a:spcPts val="0"/>
              </a:spcBef>
              <a:spcAft>
                <a:spcPts val="0"/>
              </a:spcAft>
              <a:buClr>
                <a:srgbClr val="4B4B4D"/>
              </a:buClr>
              <a:buSzPts val="1350"/>
              <a:buFont typeface="Work Sans"/>
              <a:buChar char="●"/>
            </a:pPr>
            <a:r>
              <a:rPr lang="en-IN" sz="1350" b="1">
                <a:solidFill>
                  <a:srgbClr val="4B4B4D"/>
                </a:solidFill>
                <a:latin typeface="Work Sans"/>
                <a:ea typeface="Work Sans"/>
                <a:cs typeface="Work Sans"/>
                <a:sym typeface="Work Sans"/>
              </a:rPr>
              <a:t>Reverse, reengineer, or rearrange:</a:t>
            </a:r>
            <a:r>
              <a:rPr lang="en-IN" sz="1350">
                <a:solidFill>
                  <a:srgbClr val="4B4B4D"/>
                </a:solidFill>
                <a:latin typeface="Work Sans"/>
                <a:ea typeface="Work Sans"/>
                <a:cs typeface="Work Sans"/>
                <a:sym typeface="Work Sans"/>
              </a:rPr>
              <a:t> What would happen if you reversed the product’s production process? What can be swapped or flipped?</a:t>
            </a:r>
            <a:endParaRPr sz="1350">
              <a:solidFill>
                <a:srgbClr val="4B4B4D"/>
              </a:solidFill>
              <a:latin typeface="Work Sans"/>
              <a:ea typeface="Work Sans"/>
              <a:cs typeface="Work Sans"/>
              <a:sym typeface="Work Sans"/>
            </a:endParaRPr>
          </a:p>
          <a:p>
            <a:pPr marL="914400" lvl="1" indent="-314325" algn="l" rtl="0">
              <a:lnSpc>
                <a:spcPct val="115000"/>
              </a:lnSpc>
              <a:spcBef>
                <a:spcPts val="0"/>
              </a:spcBef>
              <a:spcAft>
                <a:spcPts val="0"/>
              </a:spcAft>
              <a:buClr>
                <a:srgbClr val="4B4B4D"/>
              </a:buClr>
              <a:buSzPts val="1350"/>
              <a:buFont typeface="Work Sans"/>
              <a:buChar char="○"/>
            </a:pPr>
            <a:r>
              <a:rPr lang="en-IN" sz="1350">
                <a:solidFill>
                  <a:srgbClr val="4B4B4D"/>
                </a:solidFill>
                <a:latin typeface="Work Sans"/>
                <a:ea typeface="Work Sans"/>
                <a:cs typeface="Work Sans"/>
                <a:sym typeface="Work Sans"/>
              </a:rPr>
              <a:t>Example: fast food restaurants rearranged the typical eat then pay model to pay then eat.</a:t>
            </a:r>
            <a:endParaRPr>
              <a:latin typeface="Work Sans Light"/>
              <a:ea typeface="Work Sans Light"/>
              <a:cs typeface="Work Sans Light"/>
              <a:sym typeface="Work San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0"/>
          <p:cNvSpPr txBox="1">
            <a:spLocks noGrp="1"/>
          </p:cNvSpPr>
          <p:nvPr>
            <p:ph type="body" idx="1"/>
          </p:nvPr>
        </p:nvSpPr>
        <p:spPr>
          <a:xfrm>
            <a:off x="1478675" y="997725"/>
            <a:ext cx="5456700" cy="1268400"/>
          </a:xfrm>
          <a:prstGeom prst="rect">
            <a:avLst/>
          </a:prstGeom>
          <a:noFill/>
          <a:ln>
            <a:noFill/>
          </a:ln>
        </p:spPr>
        <p:txBody>
          <a:bodyPr spcFirstLastPara="1" wrap="square" lIns="0" tIns="0" rIns="0" bIns="0" anchor="t" anchorCtr="0">
            <a:noAutofit/>
          </a:bodyPr>
          <a:lstStyle/>
          <a:p>
            <a:pPr marL="38100" lvl="0" indent="0" algn="ctr" rtl="0">
              <a:lnSpc>
                <a:spcPct val="115000"/>
              </a:lnSpc>
              <a:spcBef>
                <a:spcPts val="600"/>
              </a:spcBef>
              <a:spcAft>
                <a:spcPts val="0"/>
              </a:spcAft>
              <a:buSzPts val="3000"/>
              <a:buNone/>
            </a:pPr>
            <a:endParaRPr sz="1900">
              <a:latin typeface="Open Sans"/>
              <a:ea typeface="Open Sans"/>
              <a:cs typeface="Open Sans"/>
              <a:sym typeface="Open Sans"/>
            </a:endParaRPr>
          </a:p>
          <a:p>
            <a:pPr marL="38100" lvl="0" indent="0" algn="ctr" rtl="0">
              <a:lnSpc>
                <a:spcPct val="115000"/>
              </a:lnSpc>
              <a:spcBef>
                <a:spcPts val="600"/>
              </a:spcBef>
              <a:spcAft>
                <a:spcPts val="0"/>
              </a:spcAft>
              <a:buSzPts val="3000"/>
              <a:buNone/>
            </a:pPr>
            <a:r>
              <a:rPr lang="en-IN" sz="2500" b="1">
                <a:latin typeface="Open Sans"/>
                <a:ea typeface="Open Sans"/>
                <a:cs typeface="Open Sans"/>
                <a:sym typeface="Open Sans"/>
              </a:rPr>
              <a:t>Mind Mapping</a:t>
            </a:r>
            <a:endParaRPr sz="2500" b="1">
              <a:latin typeface="Open Sans"/>
              <a:ea typeface="Open Sans"/>
              <a:cs typeface="Open Sans"/>
              <a:sym typeface="Open Sans"/>
            </a:endParaRPr>
          </a:p>
          <a:p>
            <a:pPr marL="38100" lvl="0" indent="0" algn="ctr" rtl="0">
              <a:lnSpc>
                <a:spcPct val="115000"/>
              </a:lnSpc>
              <a:spcBef>
                <a:spcPts val="600"/>
              </a:spcBef>
              <a:spcAft>
                <a:spcPts val="0"/>
              </a:spcAft>
              <a:buSzPts val="3000"/>
              <a:buNone/>
            </a:pPr>
            <a:r>
              <a:rPr lang="en-IN" sz="1900">
                <a:latin typeface="Open Sans"/>
                <a:ea typeface="Open Sans"/>
                <a:cs typeface="Open Sans"/>
                <a:sym typeface="Open Sans"/>
              </a:rPr>
              <a:t>Mind mapping makes visual thinking come alive</a:t>
            </a:r>
            <a:endParaRPr sz="1900"/>
          </a:p>
        </p:txBody>
      </p:sp>
      <p:sp>
        <p:nvSpPr>
          <p:cNvPr id="323" name="Google Shape;323;p40"/>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34</a:t>
            </a:fld>
            <a:endParaRPr/>
          </a:p>
        </p:txBody>
      </p:sp>
      <p:pic>
        <p:nvPicPr>
          <p:cNvPr id="324" name="Google Shape;324;p40"/>
          <p:cNvPicPr preferRelativeResize="0"/>
          <p:nvPr/>
        </p:nvPicPr>
        <p:blipFill rotWithShape="1">
          <a:blip r:embed="rId3">
            <a:alphaModFix/>
          </a:blip>
          <a:srcRect/>
          <a:stretch/>
        </p:blipFill>
        <p:spPr>
          <a:xfrm>
            <a:off x="2859645" y="2360502"/>
            <a:ext cx="2694754" cy="23893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IN"/>
              <a:t>35</a:t>
            </a:fld>
            <a:endParaRPr/>
          </a:p>
        </p:txBody>
      </p:sp>
      <p:pic>
        <p:nvPicPr>
          <p:cNvPr id="330" name="Google Shape;330;p41"/>
          <p:cNvPicPr preferRelativeResize="0"/>
          <p:nvPr/>
        </p:nvPicPr>
        <p:blipFill>
          <a:blip r:embed="rId3">
            <a:alphaModFix/>
          </a:blip>
          <a:stretch>
            <a:fillRect/>
          </a:stretch>
        </p:blipFill>
        <p:spPr>
          <a:xfrm>
            <a:off x="1143000" y="228600"/>
            <a:ext cx="7810500" cy="3895725"/>
          </a:xfrm>
          <a:prstGeom prst="rect">
            <a:avLst/>
          </a:prstGeom>
          <a:noFill/>
          <a:ln>
            <a:noFill/>
          </a:ln>
        </p:spPr>
      </p:pic>
      <p:sp>
        <p:nvSpPr>
          <p:cNvPr id="331" name="Google Shape;331;p41"/>
          <p:cNvSpPr txBox="1"/>
          <p:nvPr/>
        </p:nvSpPr>
        <p:spPr>
          <a:xfrm>
            <a:off x="188850" y="4200800"/>
            <a:ext cx="8154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200">
                <a:solidFill>
                  <a:srgbClr val="202124"/>
                </a:solidFill>
                <a:latin typeface="Work Sans"/>
                <a:ea typeface="Work Sans"/>
                <a:cs typeface="Work Sans"/>
                <a:sym typeface="Work Sans"/>
              </a:rPr>
              <a:t>A mind map involves </a:t>
            </a:r>
            <a:r>
              <a:rPr lang="en-IN" sz="1200" b="1">
                <a:solidFill>
                  <a:srgbClr val="202124"/>
                </a:solidFill>
                <a:latin typeface="Work Sans"/>
                <a:ea typeface="Work Sans"/>
                <a:cs typeface="Work Sans"/>
                <a:sym typeface="Work Sans"/>
              </a:rPr>
              <a:t>writing down a central theme and thinking of new and related ideas which radiate out from the centre</a:t>
            </a:r>
            <a:r>
              <a:rPr lang="en-IN" sz="1200">
                <a:solidFill>
                  <a:srgbClr val="202124"/>
                </a:solidFill>
                <a:latin typeface="Work Sans"/>
                <a:ea typeface="Work Sans"/>
                <a:cs typeface="Work Sans"/>
                <a:sym typeface="Work Sans"/>
              </a:rPr>
              <a:t>. By focusing on key ideas written down in your own words and looking for connections between them, you can map knowledge in a way that will help you to better understand and retain information.</a:t>
            </a:r>
            <a:endParaRPr>
              <a:latin typeface="Work Sans Light"/>
              <a:ea typeface="Work Sans Light"/>
              <a:cs typeface="Work Sans Light"/>
              <a:sym typeface="Work Sa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IN"/>
              <a:t>36</a:t>
            </a:fld>
            <a:endParaRPr/>
          </a:p>
        </p:txBody>
      </p:sp>
      <p:pic>
        <p:nvPicPr>
          <p:cNvPr id="337" name="Google Shape;337;p42"/>
          <p:cNvPicPr preferRelativeResize="0"/>
          <p:nvPr/>
        </p:nvPicPr>
        <p:blipFill>
          <a:blip r:embed="rId3">
            <a:alphaModFix/>
          </a:blip>
          <a:stretch>
            <a:fillRect/>
          </a:stretch>
        </p:blipFill>
        <p:spPr>
          <a:xfrm>
            <a:off x="1155350" y="76200"/>
            <a:ext cx="7873925" cy="5036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37</a:t>
            </a:fld>
            <a:endParaRPr/>
          </a:p>
        </p:txBody>
      </p:sp>
      <p:sp>
        <p:nvSpPr>
          <p:cNvPr id="343" name="Google Shape;343;p43"/>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sz="4000"/>
              <a:t>Innovation Flowchart</a:t>
            </a:r>
            <a:endParaRPr/>
          </a:p>
        </p:txBody>
      </p:sp>
      <p:sp>
        <p:nvSpPr>
          <p:cNvPr id="344" name="Google Shape;344;p43"/>
          <p:cNvSpPr txBox="1"/>
          <p:nvPr/>
        </p:nvSpPr>
        <p:spPr>
          <a:xfrm>
            <a:off x="777625" y="1099800"/>
            <a:ext cx="6711900" cy="3109200"/>
          </a:xfrm>
          <a:prstGeom prst="rect">
            <a:avLst/>
          </a:prstGeom>
          <a:noFill/>
          <a:ln>
            <a:noFill/>
          </a:ln>
        </p:spPr>
        <p:txBody>
          <a:bodyPr spcFirstLastPara="1" wrap="square" lIns="91425" tIns="91425" rIns="91425" bIns="91425" anchor="t" anchorCtr="0">
            <a:spAutoFit/>
          </a:bodyPr>
          <a:lstStyle/>
          <a:p>
            <a:pPr marL="457200" lvl="0" indent="-323850" algn="l" rtl="0">
              <a:lnSpc>
                <a:spcPct val="100000"/>
              </a:lnSpc>
              <a:spcBef>
                <a:spcPts val="0"/>
              </a:spcBef>
              <a:spcAft>
                <a:spcPts val="0"/>
              </a:spcAft>
              <a:buClr>
                <a:schemeClr val="dk1"/>
              </a:buClr>
              <a:buSzPts val="1500"/>
              <a:buFont typeface="Work Sans"/>
              <a:buChar char="●"/>
            </a:pPr>
            <a:r>
              <a:rPr lang="en-IN" sz="1500" b="1">
                <a:solidFill>
                  <a:schemeClr val="dk1"/>
                </a:solidFill>
                <a:latin typeface="Work Sans"/>
                <a:ea typeface="Work Sans"/>
                <a:cs typeface="Work Sans"/>
                <a:sym typeface="Work Sans"/>
              </a:rPr>
              <a:t>Innovation diagrams</a:t>
            </a:r>
            <a:r>
              <a:rPr lang="en-IN" sz="1500">
                <a:solidFill>
                  <a:schemeClr val="dk1"/>
                </a:solidFill>
                <a:latin typeface="Work Sans"/>
                <a:ea typeface="Work Sans"/>
                <a:cs typeface="Work Sans"/>
                <a:sym typeface="Work Sans"/>
              </a:rPr>
              <a:t> are a useful tool for the design of an </a:t>
            </a:r>
            <a:r>
              <a:rPr lang="en-IN" sz="1500">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innovation management</a:t>
            </a:r>
            <a:r>
              <a:rPr lang="en-IN" sz="1500">
                <a:solidFill>
                  <a:schemeClr val="dk1"/>
                </a:solidFill>
                <a:latin typeface="Work Sans"/>
                <a:ea typeface="Work Sans"/>
                <a:cs typeface="Work Sans"/>
                <a:sym typeface="Work Sans"/>
              </a:rPr>
              <a:t> processes </a:t>
            </a:r>
            <a:r>
              <a:rPr lang="en-IN" sz="1500" b="1">
                <a:solidFill>
                  <a:schemeClr val="dk1"/>
                </a:solidFill>
                <a:latin typeface="Work Sans"/>
                <a:ea typeface="Work Sans"/>
                <a:cs typeface="Work Sans"/>
                <a:sym typeface="Work Sans"/>
              </a:rPr>
              <a:t>strategy</a:t>
            </a:r>
            <a:r>
              <a:rPr lang="en-IN" sz="1500">
                <a:solidFill>
                  <a:schemeClr val="dk1"/>
                </a:solidFill>
                <a:latin typeface="Work Sans"/>
                <a:ea typeface="Work Sans"/>
                <a:cs typeface="Work Sans"/>
                <a:sym typeface="Work Sans"/>
              </a:rPr>
              <a:t>, by allowing the understanding of the needs that make an innovative idea come true.</a:t>
            </a:r>
            <a:endParaRPr sz="1500">
              <a:solidFill>
                <a:schemeClr val="dk1"/>
              </a:solidFill>
              <a:latin typeface="Work Sans"/>
              <a:ea typeface="Work Sans"/>
              <a:cs typeface="Work Sans"/>
              <a:sym typeface="Work Sans"/>
            </a:endParaRPr>
          </a:p>
          <a:p>
            <a:pPr marL="457200" lvl="0" indent="-323850" algn="l" rtl="0">
              <a:lnSpc>
                <a:spcPct val="100000"/>
              </a:lnSpc>
              <a:spcBef>
                <a:spcPts val="1000"/>
              </a:spcBef>
              <a:spcAft>
                <a:spcPts val="0"/>
              </a:spcAft>
              <a:buClr>
                <a:schemeClr val="dk1"/>
              </a:buClr>
              <a:buSzPts val="1500"/>
              <a:buFont typeface="Work Sans"/>
              <a:buChar char="●"/>
            </a:pPr>
            <a:r>
              <a:rPr lang="en-IN" sz="1500">
                <a:solidFill>
                  <a:schemeClr val="dk1"/>
                </a:solidFill>
                <a:latin typeface="Work Sans"/>
                <a:ea typeface="Work Sans"/>
                <a:cs typeface="Work Sans"/>
                <a:sym typeface="Work Sans"/>
              </a:rPr>
              <a:t>The innovation diagram provides a roadmap for </a:t>
            </a:r>
            <a:r>
              <a:rPr lang="en-IN" sz="1500" b="1">
                <a:solidFill>
                  <a:schemeClr val="dk1"/>
                </a:solidFill>
                <a:latin typeface="Work Sans"/>
                <a:ea typeface="Work Sans"/>
                <a:cs typeface="Work Sans"/>
                <a:sym typeface="Work Sans"/>
              </a:rPr>
              <a:t>strategic</a:t>
            </a:r>
            <a:r>
              <a:rPr lang="en-IN" sz="1500">
                <a:solidFill>
                  <a:schemeClr val="dk1"/>
                </a:solidFill>
                <a:latin typeface="Work Sans"/>
                <a:ea typeface="Work Sans"/>
                <a:cs typeface="Work Sans"/>
                <a:sym typeface="Work Sans"/>
              </a:rPr>
              <a:t> action. </a:t>
            </a:r>
            <a:endParaRPr sz="1500">
              <a:solidFill>
                <a:schemeClr val="dk1"/>
              </a:solidFill>
              <a:latin typeface="Work Sans"/>
              <a:ea typeface="Work Sans"/>
              <a:cs typeface="Work Sans"/>
              <a:sym typeface="Work Sans"/>
            </a:endParaRPr>
          </a:p>
          <a:p>
            <a:pPr marL="457200" lvl="0" indent="-323850" algn="l" rtl="0">
              <a:lnSpc>
                <a:spcPct val="100000"/>
              </a:lnSpc>
              <a:spcBef>
                <a:spcPts val="1000"/>
              </a:spcBef>
              <a:spcAft>
                <a:spcPts val="0"/>
              </a:spcAft>
              <a:buClr>
                <a:schemeClr val="dk1"/>
              </a:buClr>
              <a:buSzPts val="1500"/>
              <a:buFont typeface="Work Sans"/>
              <a:buChar char="●"/>
            </a:pPr>
            <a:r>
              <a:rPr lang="en-IN" sz="1500">
                <a:solidFill>
                  <a:schemeClr val="dk1"/>
                </a:solidFill>
                <a:latin typeface="Work Sans"/>
                <a:ea typeface="Work Sans"/>
                <a:cs typeface="Work Sans"/>
                <a:sym typeface="Work Sans"/>
              </a:rPr>
              <a:t>It helps to visualize the management process with attention to determining the human, material and economic resources that will be necessary, as well as the activities, stages and objectives that guide its implementation. </a:t>
            </a:r>
            <a:endParaRPr sz="1500">
              <a:solidFill>
                <a:schemeClr val="dk1"/>
              </a:solidFill>
              <a:latin typeface="Work Sans"/>
              <a:ea typeface="Work Sans"/>
              <a:cs typeface="Work Sans"/>
              <a:sym typeface="Work Sans"/>
            </a:endParaRPr>
          </a:p>
          <a:p>
            <a:pPr marL="457200" lvl="0" indent="-323850" algn="l" rtl="0">
              <a:lnSpc>
                <a:spcPct val="100000"/>
              </a:lnSpc>
              <a:spcBef>
                <a:spcPts val="1000"/>
              </a:spcBef>
              <a:spcAft>
                <a:spcPts val="1000"/>
              </a:spcAft>
              <a:buClr>
                <a:schemeClr val="dk1"/>
              </a:buClr>
              <a:buSzPts val="1500"/>
              <a:buFont typeface="Work Sans"/>
              <a:buChar char="●"/>
            </a:pPr>
            <a:r>
              <a:rPr lang="en-IN" sz="1500">
                <a:solidFill>
                  <a:schemeClr val="dk1"/>
                </a:solidFill>
                <a:latin typeface="Work Sans"/>
                <a:ea typeface="Work Sans"/>
                <a:cs typeface="Work Sans"/>
                <a:sym typeface="Work Sans"/>
              </a:rPr>
              <a:t>To collect key information and monitor its follow-up, </a:t>
            </a:r>
            <a:r>
              <a:rPr lang="en-IN" sz="15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technology intelligence</a:t>
            </a:r>
            <a:r>
              <a:rPr lang="en-IN" sz="1500">
                <a:solidFill>
                  <a:schemeClr val="dk1"/>
                </a:solidFill>
                <a:latin typeface="Work Sans"/>
                <a:ea typeface="Work Sans"/>
                <a:cs typeface="Work Sans"/>
                <a:sym typeface="Work Sans"/>
              </a:rPr>
              <a:t> represents a </a:t>
            </a:r>
            <a:r>
              <a:rPr lang="en-IN" sz="1500" b="1">
                <a:solidFill>
                  <a:schemeClr val="dk1"/>
                </a:solidFill>
                <a:latin typeface="Work Sans"/>
                <a:ea typeface="Work Sans"/>
                <a:cs typeface="Work Sans"/>
                <a:sym typeface="Work Sans"/>
              </a:rPr>
              <a:t>strategic tool</a:t>
            </a:r>
            <a:r>
              <a:rPr lang="en-IN" sz="1500">
                <a:solidFill>
                  <a:schemeClr val="dk1"/>
                </a:solidFill>
                <a:latin typeface="Work Sans"/>
                <a:ea typeface="Work Sans"/>
                <a:cs typeface="Work Sans"/>
                <a:sym typeface="Work Sans"/>
              </a:rPr>
              <a:t> for its development.</a:t>
            </a:r>
            <a:endParaRPr sz="1500">
              <a:solidFill>
                <a:schemeClr val="dk1"/>
              </a:solidFill>
              <a:latin typeface="Work Sans"/>
              <a:ea typeface="Work Sans"/>
              <a:cs typeface="Work Sans"/>
              <a:sym typeface="Work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IN"/>
              <a:t>38</a:t>
            </a:fld>
            <a:endParaRPr/>
          </a:p>
        </p:txBody>
      </p:sp>
      <p:pic>
        <p:nvPicPr>
          <p:cNvPr id="364" name="Google Shape;364;p46"/>
          <p:cNvPicPr preferRelativeResize="0"/>
          <p:nvPr/>
        </p:nvPicPr>
        <p:blipFill>
          <a:blip r:embed="rId3">
            <a:alphaModFix/>
          </a:blip>
          <a:stretch>
            <a:fillRect/>
          </a:stretch>
        </p:blipFill>
        <p:spPr>
          <a:xfrm>
            <a:off x="1585475" y="77775"/>
            <a:ext cx="6501925" cy="5022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IN"/>
              <a:t>39</a:t>
            </a:fld>
            <a:endParaRPr/>
          </a:p>
        </p:txBody>
      </p:sp>
      <p:pic>
        <p:nvPicPr>
          <p:cNvPr id="350" name="Google Shape;350;p44" descr="The Innovation Flowchart gives a detailed overview of the various stages in an innovation process, listing the activities, requirements and goals of each stage. &#10;&#10;These include an overview of the different people, skills, activities and finances that a project or an organisation might need in order to succeed. The structured overview that this tool provides, helps to review where you are in the process, and to organise the next steps in your work.&#10;&#10;Download the worksheet here: http://diytoolkit.org/tools/innovation-flowchart-2/" title="DIY Toolkit | Innovation Flowchart">
            <a:hlinkClick r:id="rId3"/>
          </p:cNvPr>
          <p:cNvPicPr preferRelativeResize="0"/>
          <p:nvPr/>
        </p:nvPicPr>
        <p:blipFill>
          <a:blip r:embed="rId4">
            <a:alphaModFix/>
          </a:blip>
          <a:stretch>
            <a:fillRect/>
          </a:stretch>
        </p:blipFill>
        <p:spPr>
          <a:xfrm>
            <a:off x="1600200" y="228600"/>
            <a:ext cx="6129934" cy="4597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a:t>Books and resources</a:t>
            </a:r>
            <a:endParaRPr/>
          </a:p>
        </p:txBody>
      </p:sp>
      <p:sp>
        <p:nvSpPr>
          <p:cNvPr id="79" name="Google Shape;79;p10"/>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4</a:t>
            </a:fld>
            <a:endParaRPr/>
          </a:p>
        </p:txBody>
      </p:sp>
      <p:sp>
        <p:nvSpPr>
          <p:cNvPr id="80" name="Google Shape;80;p10"/>
          <p:cNvSpPr txBox="1"/>
          <p:nvPr/>
        </p:nvSpPr>
        <p:spPr>
          <a:xfrm>
            <a:off x="726928" y="1222744"/>
            <a:ext cx="7045472" cy="150810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Arial"/>
                <a:ea typeface="Arial"/>
                <a:cs typeface="Arial"/>
                <a:sym typeface="Arial"/>
              </a:rPr>
              <a:t>TEXT BOOKS:</a:t>
            </a:r>
            <a:endParaRPr/>
          </a:p>
          <a:p>
            <a:pPr marL="342900" marR="0" lvl="0" indent="-342900" algn="just" rtl="0">
              <a:lnSpc>
                <a:spcPct val="100000"/>
              </a:lnSpc>
              <a:spcBef>
                <a:spcPts val="0"/>
              </a:spcBef>
              <a:spcAft>
                <a:spcPts val="0"/>
              </a:spcAft>
              <a:buClr>
                <a:srgbClr val="000000"/>
              </a:buClr>
              <a:buSzPts val="1600"/>
              <a:buFont typeface="Arial"/>
              <a:buAutoNum type="arabicPeriod"/>
            </a:pPr>
            <a:r>
              <a:rPr lang="en-IN" sz="1600" b="0" i="0" u="none" strike="noStrike" cap="none">
                <a:solidFill>
                  <a:srgbClr val="C00000"/>
                </a:solidFill>
                <a:latin typeface="Arial"/>
                <a:ea typeface="Arial"/>
                <a:cs typeface="Arial"/>
                <a:sym typeface="Arial"/>
              </a:rPr>
              <a:t>Huge Jack, “Engineering Design, Planning, and Management” Academic Press, 2013. </a:t>
            </a:r>
            <a:endParaRPr/>
          </a:p>
          <a:p>
            <a:pPr marL="342900" marR="0" lvl="0" indent="-342900" algn="just" rtl="0">
              <a:lnSpc>
                <a:spcPct val="100000"/>
              </a:lnSpc>
              <a:spcBef>
                <a:spcPts val="0"/>
              </a:spcBef>
              <a:spcAft>
                <a:spcPts val="0"/>
              </a:spcAft>
              <a:buClr>
                <a:srgbClr val="000000"/>
              </a:buClr>
              <a:buSzPts val="1600"/>
              <a:buFont typeface="Arial"/>
              <a:buAutoNum type="arabicPeriod"/>
            </a:pPr>
            <a:r>
              <a:rPr lang="en-IN" sz="1600" b="0" i="0" u="none" strike="noStrike" cap="none">
                <a:solidFill>
                  <a:srgbClr val="C00000"/>
                </a:solidFill>
                <a:latin typeface="Arial"/>
                <a:ea typeface="Arial"/>
                <a:cs typeface="Arial"/>
                <a:sym typeface="Arial"/>
              </a:rPr>
              <a:t> Gerhard Pahl, Wolfgang Beitz “Engineering Design: A Systematic Approach” 2014.</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5"/>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40</a:t>
            </a:fld>
            <a:endParaRPr/>
          </a:p>
        </p:txBody>
      </p:sp>
      <p:sp>
        <p:nvSpPr>
          <p:cNvPr id="356" name="Google Shape;356;p45"/>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sz="4000"/>
              <a:t>Innovation Flowchart</a:t>
            </a:r>
            <a:endParaRPr/>
          </a:p>
        </p:txBody>
      </p:sp>
      <p:pic>
        <p:nvPicPr>
          <p:cNvPr id="357" name="Google Shape;357;p45" descr="Image result for innovation flowchart"/>
          <p:cNvPicPr preferRelativeResize="0"/>
          <p:nvPr/>
        </p:nvPicPr>
        <p:blipFill rotWithShape="1">
          <a:blip r:embed="rId3">
            <a:alphaModFix/>
          </a:blip>
          <a:srcRect/>
          <a:stretch/>
        </p:blipFill>
        <p:spPr>
          <a:xfrm>
            <a:off x="1887804" y="1308178"/>
            <a:ext cx="4390146" cy="2716878"/>
          </a:xfrm>
          <a:prstGeom prst="rect">
            <a:avLst/>
          </a:prstGeom>
          <a:noFill/>
          <a:ln>
            <a:noFill/>
          </a:ln>
        </p:spPr>
      </p:pic>
      <p:sp>
        <p:nvSpPr>
          <p:cNvPr id="358" name="Google Shape;358;p45"/>
          <p:cNvSpPr/>
          <p:nvPr/>
        </p:nvSpPr>
        <p:spPr>
          <a:xfrm>
            <a:off x="1364023" y="4164727"/>
            <a:ext cx="5437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Open this link for more information: https://youtu.be/572wbk1rUAA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IN"/>
              <a:t>41</a:t>
            </a:fld>
            <a:endParaRPr/>
          </a:p>
        </p:txBody>
      </p:sp>
      <p:pic>
        <p:nvPicPr>
          <p:cNvPr id="370" name="Google Shape;370;p47"/>
          <p:cNvPicPr preferRelativeResize="0"/>
          <p:nvPr/>
        </p:nvPicPr>
        <p:blipFill>
          <a:blip r:embed="rId3">
            <a:alphaModFix/>
          </a:blip>
          <a:stretch>
            <a:fillRect/>
          </a:stretch>
        </p:blipFill>
        <p:spPr>
          <a:xfrm>
            <a:off x="1143000" y="152400"/>
            <a:ext cx="7559237" cy="48386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8"/>
          <p:cNvSpPr/>
          <p:nvPr/>
        </p:nvSpPr>
        <p:spPr>
          <a:xfrm>
            <a:off x="4235751" y="1177699"/>
            <a:ext cx="2938896" cy="2788091"/>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rgbClr val="D03900">
              <a:alpha val="2823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p4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42</a:t>
            </a:fld>
            <a:endParaRPr/>
          </a:p>
        </p:txBody>
      </p:sp>
      <p:sp>
        <p:nvSpPr>
          <p:cNvPr id="377" name="Google Shape;377;p48"/>
          <p:cNvSpPr txBox="1">
            <a:spLocks noGrp="1"/>
          </p:cNvSpPr>
          <p:nvPr>
            <p:ph type="ctrTitle" idx="4294967295"/>
          </p:nvPr>
        </p:nvSpPr>
        <p:spPr>
          <a:xfrm>
            <a:off x="1049175" y="1265775"/>
            <a:ext cx="3590100" cy="11598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4200"/>
              <a:buFont typeface="Raleway ExtraBold"/>
              <a:buNone/>
            </a:pPr>
            <a:r>
              <a:rPr lang="en-IN" sz="6000" b="0" i="0" u="none" strike="noStrike" cap="none">
                <a:solidFill>
                  <a:schemeClr val="dk1"/>
                </a:solidFill>
                <a:latin typeface="Raleway ExtraBold"/>
                <a:ea typeface="Raleway ExtraBold"/>
                <a:cs typeface="Raleway ExtraBold"/>
                <a:sym typeface="Raleway ExtraBold"/>
              </a:rPr>
              <a:t>Thanks!</a:t>
            </a:r>
            <a:endParaRPr sz="6000" b="0" i="0" u="none" strike="noStrike" cap="none">
              <a:solidFill>
                <a:schemeClr val="dk1"/>
              </a:solidFill>
              <a:latin typeface="Raleway ExtraBold"/>
              <a:ea typeface="Raleway ExtraBold"/>
              <a:cs typeface="Raleway ExtraBold"/>
              <a:sym typeface="Raleway ExtraBold"/>
            </a:endParaRPr>
          </a:p>
        </p:txBody>
      </p:sp>
      <p:sp>
        <p:nvSpPr>
          <p:cNvPr id="378" name="Google Shape;378;p48"/>
          <p:cNvSpPr/>
          <p:nvPr/>
        </p:nvSpPr>
        <p:spPr>
          <a:xfrm>
            <a:off x="5107580" y="2019766"/>
            <a:ext cx="1195248" cy="1103958"/>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b="1"/>
              <a:t>Design Categories</a:t>
            </a:r>
            <a:endParaRPr/>
          </a:p>
        </p:txBody>
      </p:sp>
      <p:sp>
        <p:nvSpPr>
          <p:cNvPr id="86" name="Google Shape;86;p1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5</a:t>
            </a:fld>
            <a:endParaRPr/>
          </a:p>
        </p:txBody>
      </p:sp>
      <p:sp>
        <p:nvSpPr>
          <p:cNvPr id="87" name="Google Shape;87;p11"/>
          <p:cNvSpPr/>
          <p:nvPr/>
        </p:nvSpPr>
        <p:spPr>
          <a:xfrm>
            <a:off x="726925" y="1007600"/>
            <a:ext cx="7464000" cy="4058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300" b="1"/>
              <a:t># </a:t>
            </a:r>
            <a:r>
              <a:rPr lang="en-IN" sz="1300" b="1" i="0" u="none" strike="noStrike" cap="none">
                <a:solidFill>
                  <a:srgbClr val="000000"/>
                </a:solidFill>
                <a:latin typeface="Arial"/>
                <a:ea typeface="Arial"/>
                <a:cs typeface="Arial"/>
                <a:sym typeface="Arial"/>
              </a:rPr>
              <a:t>Revolutionary</a:t>
            </a:r>
            <a:r>
              <a:rPr lang="en-IN" sz="1300" b="0" i="0" u="none" strike="noStrike" cap="none">
                <a:solidFill>
                  <a:srgbClr val="000000"/>
                </a:solidFill>
                <a:latin typeface="Arial"/>
                <a:ea typeface="Arial"/>
                <a:cs typeface="Arial"/>
                <a:sym typeface="Arial"/>
              </a:rPr>
              <a:t>: The design is completely open ended. Concepts are system wide; </a:t>
            </a:r>
            <a:endParaRPr sz="1300"/>
          </a:p>
          <a:p>
            <a:pPr marL="457200" marR="0" lvl="0" indent="-311150" algn="just" rtl="0">
              <a:lnSpc>
                <a:spcPct val="100000"/>
              </a:lnSpc>
              <a:spcBef>
                <a:spcPts val="0"/>
              </a:spcBef>
              <a:spcAft>
                <a:spcPts val="0"/>
              </a:spcAft>
              <a:buSzPts val="1300"/>
              <a:buChar char="●"/>
            </a:pPr>
            <a:r>
              <a:rPr lang="en-IN" sz="1300" b="1"/>
              <a:t>Original design</a:t>
            </a:r>
            <a:r>
              <a:rPr lang="en-IN" sz="1300"/>
              <a:t>, sometimes called innovative design. This form generates a novel and original concept with the goal of achieving a specific need. An original design requires a unique solution based on an invention, and it often involves introduction of new technologies that potentially have long-term consequences.</a:t>
            </a:r>
            <a:endParaRPr sz="1300"/>
          </a:p>
          <a:p>
            <a:pPr marL="457200" marR="0" lvl="0" indent="0" algn="just" rtl="0">
              <a:lnSpc>
                <a:spcPct val="100000"/>
              </a:lnSpc>
              <a:spcBef>
                <a:spcPts val="0"/>
              </a:spcBef>
              <a:spcAft>
                <a:spcPts val="0"/>
              </a:spcAft>
              <a:buNone/>
            </a:pPr>
            <a:endParaRPr sz="1300"/>
          </a:p>
          <a:p>
            <a:pPr marL="0" marR="0" lvl="0" indent="0" algn="just" rtl="0">
              <a:lnSpc>
                <a:spcPct val="100000"/>
              </a:lnSpc>
              <a:spcBef>
                <a:spcPts val="0"/>
              </a:spcBef>
              <a:spcAft>
                <a:spcPts val="0"/>
              </a:spcAft>
              <a:buNone/>
            </a:pPr>
            <a:r>
              <a:rPr lang="en-IN" sz="1300" b="1"/>
              <a:t># </a:t>
            </a:r>
            <a:r>
              <a:rPr lang="en-IN" sz="1300" b="1" i="0" u="none" strike="noStrike" cap="none">
                <a:solidFill>
                  <a:srgbClr val="000000"/>
                </a:solidFill>
                <a:latin typeface="Arial"/>
                <a:ea typeface="Arial"/>
                <a:cs typeface="Arial"/>
                <a:sym typeface="Arial"/>
              </a:rPr>
              <a:t>Evolutionary</a:t>
            </a:r>
            <a:r>
              <a:rPr lang="en-IN" sz="1300" b="0" i="0" u="none" strike="noStrike" cap="none">
                <a:solidFill>
                  <a:srgbClr val="000000"/>
                </a:solidFill>
                <a:latin typeface="Arial"/>
                <a:ea typeface="Arial"/>
                <a:cs typeface="Arial"/>
                <a:sym typeface="Arial"/>
              </a:rPr>
              <a:t>: An existing design is to be refined. Some new concepts are required; </a:t>
            </a:r>
            <a:endParaRPr sz="13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300"/>
          </a:p>
          <a:p>
            <a:pPr marL="457200" marR="0" lvl="0" indent="-311150" algn="just" rtl="0">
              <a:lnSpc>
                <a:spcPct val="100000"/>
              </a:lnSpc>
              <a:spcBef>
                <a:spcPts val="0"/>
              </a:spcBef>
              <a:spcAft>
                <a:spcPts val="0"/>
              </a:spcAft>
              <a:buSzPts val="1300"/>
              <a:buChar char="●"/>
            </a:pPr>
            <a:r>
              <a:rPr lang="en-IN" sz="1300" b="1"/>
              <a:t>Adaptive design</a:t>
            </a:r>
            <a:r>
              <a:rPr lang="en-IN" sz="1300"/>
              <a:t>, which is a form of design where an existing engineering solution is adapted to satisfy a different need or is used for a novel application. For example, adapting the wired phone receiver and making it wireless for its use in a wireless telephone set. Further adaptive design converts the wireless phone receiver (and the phone itself) into a fully mobile version, the cell phone. Adaptive design is quite common in the engineering design.</a:t>
            </a:r>
            <a:endParaRPr sz="1300"/>
          </a:p>
          <a:p>
            <a:pPr marL="457200" marR="0" lvl="0" indent="-311150" algn="just" rtl="0">
              <a:lnSpc>
                <a:spcPct val="100000"/>
              </a:lnSpc>
              <a:spcBef>
                <a:spcPts val="0"/>
              </a:spcBef>
              <a:spcAft>
                <a:spcPts val="0"/>
              </a:spcAft>
              <a:buSzPts val="1300"/>
              <a:buChar char="●"/>
            </a:pPr>
            <a:r>
              <a:rPr lang="en-IN" sz="1300" b="1"/>
              <a:t>Redesign</a:t>
            </a:r>
            <a:r>
              <a:rPr lang="en-IN" sz="1300"/>
              <a:t>, an engineering design that targets improvement of an existing design. Redesign can be used for expanding of product’s servicing capabilities and functionality, or for reduction of its manufacturing cost. Redesign can be also accomplished for changing product’s properties, while keeping its functionality and cost (sometime even increasing the latter), for example, reshaping a product for the purpose of reduction of its stress concentration.</a:t>
            </a:r>
            <a:endParaRPr sz="1300"/>
          </a:p>
          <a:p>
            <a:pPr marL="0" marR="0" lvl="0" indent="0" algn="just" rtl="0">
              <a:lnSpc>
                <a:spcPct val="100000"/>
              </a:lnSpc>
              <a:spcBef>
                <a:spcPts val="0"/>
              </a:spcBef>
              <a:spcAft>
                <a:spcPts val="0"/>
              </a:spcAft>
              <a:buNone/>
            </a:pP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2"/>
          <p:cNvSpPr txBox="1">
            <a:spLocks noGrp="1"/>
          </p:cNvSpPr>
          <p:nvPr>
            <p:ph type="title"/>
          </p:nvPr>
        </p:nvSpPr>
        <p:spPr>
          <a:xfrm>
            <a:off x="726928" y="237630"/>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b="1"/>
              <a:t>Design Categories</a:t>
            </a:r>
            <a:endParaRPr/>
          </a:p>
        </p:txBody>
      </p:sp>
      <p:sp>
        <p:nvSpPr>
          <p:cNvPr id="93" name="Google Shape;93;p12"/>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6</a:t>
            </a:fld>
            <a:endParaRPr/>
          </a:p>
        </p:txBody>
      </p:sp>
      <p:sp>
        <p:nvSpPr>
          <p:cNvPr id="94" name="Google Shape;94;p12"/>
          <p:cNvSpPr/>
          <p:nvPr/>
        </p:nvSpPr>
        <p:spPr>
          <a:xfrm>
            <a:off x="726925" y="1007600"/>
            <a:ext cx="7464000" cy="37797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300" b="1"/>
              <a:t># </a:t>
            </a:r>
            <a:r>
              <a:rPr lang="en-IN" sz="1300" b="1" i="0" u="none" strike="noStrike" cap="none">
                <a:solidFill>
                  <a:srgbClr val="000000"/>
                </a:solidFill>
                <a:latin typeface="Arial"/>
                <a:ea typeface="Arial"/>
                <a:cs typeface="Arial"/>
                <a:sym typeface="Arial"/>
              </a:rPr>
              <a:t>Standard</a:t>
            </a:r>
            <a:r>
              <a:rPr lang="en-IN" sz="1300" b="0" i="0" u="none" strike="noStrike" cap="none">
                <a:solidFill>
                  <a:srgbClr val="000000"/>
                </a:solidFill>
                <a:latin typeface="Arial"/>
                <a:ea typeface="Arial"/>
                <a:cs typeface="Arial"/>
                <a:sym typeface="Arial"/>
              </a:rPr>
              <a:t>: Using well-understood approaches to design. The focus is on the details;</a:t>
            </a:r>
            <a:endParaRPr sz="13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300"/>
          </a:p>
          <a:p>
            <a:pPr marL="457200" marR="0" lvl="0" indent="-311150" algn="just" rtl="0">
              <a:lnSpc>
                <a:spcPct val="100000"/>
              </a:lnSpc>
              <a:spcBef>
                <a:spcPts val="0"/>
              </a:spcBef>
              <a:spcAft>
                <a:spcPts val="0"/>
              </a:spcAft>
              <a:buClr>
                <a:srgbClr val="000000"/>
              </a:buClr>
              <a:buSzPts val="1300"/>
              <a:buFont typeface="Arial"/>
              <a:buChar char="●"/>
            </a:pPr>
            <a:r>
              <a:rPr lang="en-IN" sz="1300" b="1" i="0" u="none" strike="noStrike" cap="none">
                <a:solidFill>
                  <a:srgbClr val="000000"/>
                </a:solidFill>
              </a:rPr>
              <a:t>Selection design</a:t>
            </a:r>
            <a:r>
              <a:rPr lang="en-IN" sz="1300" b="0" i="0" u="none" strike="noStrike" cap="none">
                <a:solidFill>
                  <a:srgbClr val="000000"/>
                </a:solidFill>
                <a:latin typeface="Arial"/>
                <a:ea typeface="Arial"/>
                <a:cs typeface="Arial"/>
                <a:sym typeface="Arial"/>
              </a:rPr>
              <a:t>. Most designs use off-the-shelf components such as gears, bearings, joints, motors, or actuators, etc., that are supplied by their manufacturers or distributors. In this design the task consists of selecting components with the needed properties, quality, performances and cost from the vendors’ catalogs. Selection design is an essential part of most of the design projects.</a:t>
            </a:r>
            <a:endParaRPr sz="1300" b="0" i="0" u="none" strike="noStrike" cap="none">
              <a:solidFill>
                <a:srgbClr val="000000"/>
              </a:solidFill>
              <a:latin typeface="Arial"/>
              <a:ea typeface="Arial"/>
              <a:cs typeface="Arial"/>
              <a:sym typeface="Arial"/>
            </a:endParaRPr>
          </a:p>
          <a:p>
            <a:pPr marL="457200" marR="0" lvl="0" indent="-311150" algn="just" rtl="0">
              <a:lnSpc>
                <a:spcPct val="100000"/>
              </a:lnSpc>
              <a:spcBef>
                <a:spcPts val="0"/>
              </a:spcBef>
              <a:spcAft>
                <a:spcPts val="0"/>
              </a:spcAft>
              <a:buClr>
                <a:srgbClr val="000000"/>
              </a:buClr>
              <a:buSzPts val="1300"/>
              <a:buFont typeface="Arial"/>
              <a:buChar char="●"/>
            </a:pPr>
            <a:r>
              <a:rPr lang="en-IN" sz="1300" b="1" i="0" u="none" strike="noStrike" cap="none">
                <a:solidFill>
                  <a:srgbClr val="000000"/>
                </a:solidFill>
              </a:rPr>
              <a:t>Product Design and Industrial Design</a:t>
            </a:r>
            <a:r>
              <a:rPr lang="en-IN" sz="1300" b="0" i="0" u="none" strike="noStrike" cap="none">
                <a:solidFill>
                  <a:srgbClr val="000000"/>
                </a:solidFill>
                <a:latin typeface="Arial"/>
                <a:ea typeface="Arial"/>
                <a:cs typeface="Arial"/>
                <a:sym typeface="Arial"/>
              </a:rPr>
              <a:t>. These two types of design are often confused with each other. This happens because different people, especially in different professions, interpret them in different ways.</a:t>
            </a:r>
            <a:r>
              <a:rPr lang="en-IN" sz="1300"/>
              <a:t> </a:t>
            </a:r>
            <a:r>
              <a:rPr lang="en-IN" sz="1300" b="0" i="0" u="none" strike="noStrike" cap="none">
                <a:solidFill>
                  <a:srgbClr val="000000"/>
                </a:solidFill>
                <a:latin typeface="Arial"/>
                <a:ea typeface="Arial"/>
                <a:cs typeface="Arial"/>
                <a:sym typeface="Arial"/>
              </a:rPr>
              <a:t>In general, product design is a design of a product with primary goal to sell it to consumers. Industrial design is also about designing a product for end-users; however, the attention is given first to its functional value, e.g., cars, houses, home appliances, specialized equipment, etc.</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7</a:t>
            </a:fld>
            <a:endParaRPr/>
          </a:p>
        </p:txBody>
      </p:sp>
      <p:pic>
        <p:nvPicPr>
          <p:cNvPr id="100" name="Google Shape;100;p13" descr="Image result for brainstorming"/>
          <p:cNvPicPr preferRelativeResize="0"/>
          <p:nvPr/>
        </p:nvPicPr>
        <p:blipFill rotWithShape="1">
          <a:blip r:embed="rId3">
            <a:alphaModFix/>
          </a:blip>
          <a:srcRect/>
          <a:stretch/>
        </p:blipFill>
        <p:spPr>
          <a:xfrm>
            <a:off x="251269" y="395213"/>
            <a:ext cx="2534462" cy="1839600"/>
          </a:xfrm>
          <a:prstGeom prst="rect">
            <a:avLst/>
          </a:prstGeom>
          <a:noFill/>
          <a:ln>
            <a:noFill/>
          </a:ln>
        </p:spPr>
      </p:pic>
      <p:pic>
        <p:nvPicPr>
          <p:cNvPr id="101" name="Google Shape;101;p13" descr="6 Prototyping Tools For Any UX Designer"/>
          <p:cNvPicPr preferRelativeResize="0"/>
          <p:nvPr/>
        </p:nvPicPr>
        <p:blipFill rotWithShape="1">
          <a:blip r:embed="rId4">
            <a:alphaModFix/>
          </a:blip>
          <a:srcRect/>
          <a:stretch/>
        </p:blipFill>
        <p:spPr>
          <a:xfrm>
            <a:off x="3111426" y="395213"/>
            <a:ext cx="2642142" cy="1839600"/>
          </a:xfrm>
          <a:prstGeom prst="rect">
            <a:avLst/>
          </a:prstGeom>
          <a:noFill/>
          <a:ln>
            <a:noFill/>
          </a:ln>
        </p:spPr>
      </p:pic>
      <p:pic>
        <p:nvPicPr>
          <p:cNvPr id="102" name="Google Shape;102;p13"/>
          <p:cNvPicPr preferRelativeResize="0"/>
          <p:nvPr/>
        </p:nvPicPr>
        <p:blipFill rotWithShape="1">
          <a:blip r:embed="rId5">
            <a:alphaModFix/>
          </a:blip>
          <a:srcRect/>
          <a:stretch/>
        </p:blipFill>
        <p:spPr>
          <a:xfrm>
            <a:off x="5940278" y="395213"/>
            <a:ext cx="2686050" cy="1839600"/>
          </a:xfrm>
          <a:prstGeom prst="rect">
            <a:avLst/>
          </a:prstGeom>
          <a:noFill/>
          <a:ln>
            <a:noFill/>
          </a:ln>
        </p:spPr>
      </p:pic>
      <p:pic>
        <p:nvPicPr>
          <p:cNvPr id="103" name="Google Shape;103;p13"/>
          <p:cNvPicPr preferRelativeResize="0"/>
          <p:nvPr/>
        </p:nvPicPr>
        <p:blipFill rotWithShape="1">
          <a:blip r:embed="rId6">
            <a:alphaModFix/>
          </a:blip>
          <a:srcRect t="13961" b="14100"/>
          <a:stretch/>
        </p:blipFill>
        <p:spPr>
          <a:xfrm>
            <a:off x="331935" y="3083442"/>
            <a:ext cx="1613824" cy="1541722"/>
          </a:xfrm>
          <a:prstGeom prst="rect">
            <a:avLst/>
          </a:prstGeom>
          <a:noFill/>
          <a:ln>
            <a:noFill/>
          </a:ln>
        </p:spPr>
      </p:pic>
      <p:pic>
        <p:nvPicPr>
          <p:cNvPr id="104" name="Google Shape;104;p13"/>
          <p:cNvPicPr preferRelativeResize="0"/>
          <p:nvPr/>
        </p:nvPicPr>
        <p:blipFill rotWithShape="1">
          <a:blip r:embed="rId7">
            <a:alphaModFix/>
          </a:blip>
          <a:srcRect/>
          <a:stretch/>
        </p:blipFill>
        <p:spPr>
          <a:xfrm>
            <a:off x="2367147" y="3106590"/>
            <a:ext cx="1822081" cy="1495425"/>
          </a:xfrm>
          <a:prstGeom prst="rect">
            <a:avLst/>
          </a:prstGeom>
          <a:noFill/>
          <a:ln>
            <a:noFill/>
          </a:ln>
        </p:spPr>
      </p:pic>
      <p:pic>
        <p:nvPicPr>
          <p:cNvPr id="105" name="Google Shape;105;p13"/>
          <p:cNvPicPr preferRelativeResize="0"/>
          <p:nvPr/>
        </p:nvPicPr>
        <p:blipFill rotWithShape="1">
          <a:blip r:embed="rId8">
            <a:alphaModFix/>
          </a:blip>
          <a:srcRect l="469" t="-707" r="21548" b="706"/>
          <a:stretch/>
        </p:blipFill>
        <p:spPr>
          <a:xfrm>
            <a:off x="4610616" y="3056861"/>
            <a:ext cx="1769877" cy="1504950"/>
          </a:xfrm>
          <a:prstGeom prst="rect">
            <a:avLst/>
          </a:prstGeom>
          <a:noFill/>
          <a:ln>
            <a:noFill/>
          </a:ln>
        </p:spPr>
      </p:pic>
      <p:pic>
        <p:nvPicPr>
          <p:cNvPr id="106" name="Google Shape;106;p13"/>
          <p:cNvPicPr preferRelativeResize="0"/>
          <p:nvPr/>
        </p:nvPicPr>
        <p:blipFill rotWithShape="1">
          <a:blip r:embed="rId9">
            <a:alphaModFix/>
          </a:blip>
          <a:srcRect/>
          <a:stretch/>
        </p:blipFill>
        <p:spPr>
          <a:xfrm>
            <a:off x="6854085" y="3056861"/>
            <a:ext cx="2107001" cy="1463719"/>
          </a:xfrm>
          <a:prstGeom prst="rect">
            <a:avLst/>
          </a:prstGeom>
          <a:noFill/>
          <a:ln>
            <a:noFill/>
          </a:ln>
        </p:spPr>
      </p:pic>
      <p:sp>
        <p:nvSpPr>
          <p:cNvPr id="107" name="Google Shape;107;p13"/>
          <p:cNvSpPr/>
          <p:nvPr/>
        </p:nvSpPr>
        <p:spPr>
          <a:xfrm>
            <a:off x="1393626" y="730238"/>
            <a:ext cx="4572000" cy="52322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p:txBody>
      </p:sp>
      <p:sp>
        <p:nvSpPr>
          <p:cNvPr id="108" name="Google Shape;108;p13"/>
          <p:cNvSpPr/>
          <p:nvPr/>
        </p:nvSpPr>
        <p:spPr>
          <a:xfrm>
            <a:off x="664099" y="2234813"/>
            <a:ext cx="145905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Brainstorming </a:t>
            </a:r>
            <a:endParaRPr sz="1400" b="0" i="0" u="none" strike="noStrike" cap="none">
              <a:solidFill>
                <a:srgbClr val="000000"/>
              </a:solidFill>
              <a:latin typeface="Arial"/>
              <a:ea typeface="Arial"/>
              <a:cs typeface="Arial"/>
              <a:sym typeface="Arial"/>
            </a:endParaRPr>
          </a:p>
        </p:txBody>
      </p:sp>
      <p:sp>
        <p:nvSpPr>
          <p:cNvPr id="109" name="Google Shape;109;p13"/>
          <p:cNvSpPr/>
          <p:nvPr/>
        </p:nvSpPr>
        <p:spPr>
          <a:xfrm>
            <a:off x="3838424" y="2262061"/>
            <a:ext cx="1188146" cy="30777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Prototyping</a:t>
            </a:r>
            <a:endParaRPr/>
          </a:p>
        </p:txBody>
      </p:sp>
      <p:sp>
        <p:nvSpPr>
          <p:cNvPr id="110" name="Google Shape;110;p13"/>
          <p:cNvSpPr/>
          <p:nvPr/>
        </p:nvSpPr>
        <p:spPr>
          <a:xfrm>
            <a:off x="6761368" y="2234812"/>
            <a:ext cx="1207382" cy="30777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Pilot testing</a:t>
            </a:r>
            <a:endParaRPr/>
          </a:p>
        </p:txBody>
      </p:sp>
      <p:sp>
        <p:nvSpPr>
          <p:cNvPr id="111" name="Google Shape;111;p13"/>
          <p:cNvSpPr/>
          <p:nvPr/>
        </p:nvSpPr>
        <p:spPr>
          <a:xfrm>
            <a:off x="578280" y="4627522"/>
            <a:ext cx="109998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Simulation</a:t>
            </a:r>
            <a:endParaRPr sz="1400" b="0" i="0" u="none" strike="noStrike" cap="none">
              <a:solidFill>
                <a:srgbClr val="000000"/>
              </a:solidFill>
              <a:latin typeface="Arial"/>
              <a:ea typeface="Arial"/>
              <a:cs typeface="Arial"/>
              <a:sym typeface="Arial"/>
            </a:endParaRPr>
          </a:p>
        </p:txBody>
      </p:sp>
      <p:sp>
        <p:nvSpPr>
          <p:cNvPr id="112" name="Google Shape;112;p13"/>
          <p:cNvSpPr/>
          <p:nvPr/>
        </p:nvSpPr>
        <p:spPr>
          <a:xfrm>
            <a:off x="2757852" y="4608615"/>
            <a:ext cx="1040670" cy="30777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Axiomatic</a:t>
            </a:r>
            <a:endParaRPr/>
          </a:p>
        </p:txBody>
      </p:sp>
      <p:sp>
        <p:nvSpPr>
          <p:cNvPr id="113" name="Google Shape;113;p13"/>
          <p:cNvSpPr/>
          <p:nvPr/>
        </p:nvSpPr>
        <p:spPr>
          <a:xfrm>
            <a:off x="5071129" y="4568818"/>
            <a:ext cx="86914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Ideation</a:t>
            </a:r>
            <a:endParaRPr sz="1400" b="0" i="0" u="none" strike="noStrike" cap="none">
              <a:solidFill>
                <a:srgbClr val="000000"/>
              </a:solidFill>
              <a:latin typeface="Arial"/>
              <a:ea typeface="Arial"/>
              <a:cs typeface="Arial"/>
              <a:sym typeface="Arial"/>
            </a:endParaRPr>
          </a:p>
        </p:txBody>
      </p:sp>
      <p:sp>
        <p:nvSpPr>
          <p:cNvPr id="114" name="Google Shape;114;p13"/>
          <p:cNvSpPr/>
          <p:nvPr/>
        </p:nvSpPr>
        <p:spPr>
          <a:xfrm>
            <a:off x="7577456" y="4520580"/>
            <a:ext cx="782587" cy="30777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Survey</a:t>
            </a:r>
            <a:endParaRPr/>
          </a:p>
        </p:txBody>
      </p:sp>
      <p:sp>
        <p:nvSpPr>
          <p:cNvPr id="115" name="Google Shape;115;p13"/>
          <p:cNvSpPr txBox="1">
            <a:spLocks noGrp="1"/>
          </p:cNvSpPr>
          <p:nvPr>
            <p:ph type="title"/>
          </p:nvPr>
        </p:nvSpPr>
        <p:spPr>
          <a:xfrm>
            <a:off x="1259480" y="2306749"/>
            <a:ext cx="6711900" cy="623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r>
              <a:rPr lang="en-IN" sz="2800" b="1"/>
              <a:t>Major concept generation techniques</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4"/>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8</a:t>
            </a:fld>
            <a:endParaRPr/>
          </a:p>
        </p:txBody>
      </p:sp>
      <p:pic>
        <p:nvPicPr>
          <p:cNvPr id="121" name="Google Shape;121;p14" descr="Image result for brainstorming"/>
          <p:cNvPicPr preferRelativeResize="0"/>
          <p:nvPr/>
        </p:nvPicPr>
        <p:blipFill rotWithShape="1">
          <a:blip r:embed="rId3">
            <a:alphaModFix/>
          </a:blip>
          <a:srcRect/>
          <a:stretch/>
        </p:blipFill>
        <p:spPr>
          <a:xfrm>
            <a:off x="251269" y="395213"/>
            <a:ext cx="2534461" cy="1839601"/>
          </a:xfrm>
          <a:prstGeom prst="rect">
            <a:avLst/>
          </a:prstGeom>
          <a:noFill/>
          <a:ln>
            <a:noFill/>
          </a:ln>
        </p:spPr>
      </p:pic>
      <p:sp>
        <p:nvSpPr>
          <p:cNvPr id="122" name="Google Shape;122;p14"/>
          <p:cNvSpPr/>
          <p:nvPr/>
        </p:nvSpPr>
        <p:spPr>
          <a:xfrm>
            <a:off x="1393626" y="730238"/>
            <a:ext cx="45720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p:txBody>
      </p:sp>
      <p:sp>
        <p:nvSpPr>
          <p:cNvPr id="123" name="Google Shape;123;p14"/>
          <p:cNvSpPr/>
          <p:nvPr/>
        </p:nvSpPr>
        <p:spPr>
          <a:xfrm>
            <a:off x="664099" y="2234813"/>
            <a:ext cx="1459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Brainstorming </a:t>
            </a:r>
            <a:endParaRPr sz="1400" b="0" i="0" u="none" strike="noStrike" cap="none">
              <a:solidFill>
                <a:srgbClr val="000000"/>
              </a:solidFill>
              <a:latin typeface="Arial"/>
              <a:ea typeface="Arial"/>
              <a:cs typeface="Arial"/>
              <a:sym typeface="Arial"/>
            </a:endParaRPr>
          </a:p>
        </p:txBody>
      </p:sp>
      <p:sp>
        <p:nvSpPr>
          <p:cNvPr id="124" name="Google Shape;124;p14"/>
          <p:cNvSpPr txBox="1"/>
          <p:nvPr/>
        </p:nvSpPr>
        <p:spPr>
          <a:xfrm>
            <a:off x="3027475" y="420650"/>
            <a:ext cx="4423200" cy="34017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1200"/>
              </a:spcBef>
              <a:spcAft>
                <a:spcPts val="0"/>
              </a:spcAft>
              <a:buClr>
                <a:srgbClr val="2D2D2D"/>
              </a:buClr>
              <a:buSzPts val="1100"/>
              <a:buChar char="★"/>
            </a:pPr>
            <a:r>
              <a:rPr lang="en-IN" sz="1100">
                <a:solidFill>
                  <a:srgbClr val="2D2D2D"/>
                </a:solidFill>
              </a:rPr>
              <a:t>Brainstorming is a popular technique for concept generation. </a:t>
            </a:r>
            <a:endParaRPr sz="1100">
              <a:solidFill>
                <a:srgbClr val="2D2D2D"/>
              </a:solidFill>
            </a:endParaRPr>
          </a:p>
          <a:p>
            <a:pPr marL="457200" lvl="0" indent="-298450" algn="l" rtl="0">
              <a:lnSpc>
                <a:spcPct val="150000"/>
              </a:lnSpc>
              <a:spcBef>
                <a:spcPts val="0"/>
              </a:spcBef>
              <a:spcAft>
                <a:spcPts val="0"/>
              </a:spcAft>
              <a:buClr>
                <a:srgbClr val="2D2D2D"/>
              </a:buClr>
              <a:buSzPts val="1100"/>
              <a:buChar char="★"/>
            </a:pPr>
            <a:r>
              <a:rPr lang="en-IN" sz="1100">
                <a:solidFill>
                  <a:srgbClr val="2D2D2D"/>
                </a:solidFill>
              </a:rPr>
              <a:t>It can help you generate many ideas through a group exercise. </a:t>
            </a:r>
            <a:endParaRPr sz="1100">
              <a:solidFill>
                <a:srgbClr val="2D2D2D"/>
              </a:solidFill>
            </a:endParaRPr>
          </a:p>
          <a:p>
            <a:pPr marL="457200" lvl="0" indent="-298450" algn="l" rtl="0">
              <a:lnSpc>
                <a:spcPct val="150000"/>
              </a:lnSpc>
              <a:spcBef>
                <a:spcPts val="0"/>
              </a:spcBef>
              <a:spcAft>
                <a:spcPts val="0"/>
              </a:spcAft>
              <a:buClr>
                <a:srgbClr val="2D2D2D"/>
              </a:buClr>
              <a:buSzPts val="1100"/>
              <a:buChar char="★"/>
            </a:pPr>
            <a:r>
              <a:rPr lang="en-IN" sz="1100">
                <a:solidFill>
                  <a:srgbClr val="2D2D2D"/>
                </a:solidFill>
              </a:rPr>
              <a:t>A group of 5 to 10 members with a designated leader, including people from different backgrounds, to get diverse ideas. </a:t>
            </a:r>
            <a:endParaRPr sz="1100">
              <a:solidFill>
                <a:srgbClr val="2D2D2D"/>
              </a:solidFill>
            </a:endParaRPr>
          </a:p>
          <a:p>
            <a:pPr marL="457200" lvl="0" indent="-298450" algn="l" rtl="0">
              <a:lnSpc>
                <a:spcPct val="150000"/>
              </a:lnSpc>
              <a:spcBef>
                <a:spcPts val="0"/>
              </a:spcBef>
              <a:spcAft>
                <a:spcPts val="0"/>
              </a:spcAft>
              <a:buClr>
                <a:srgbClr val="2D2D2D"/>
              </a:buClr>
              <a:buSzPts val="1100"/>
              <a:buChar char="★"/>
            </a:pPr>
            <a:r>
              <a:rPr lang="en-IN" sz="1100">
                <a:solidFill>
                  <a:srgbClr val="2D2D2D"/>
                </a:solidFill>
              </a:rPr>
              <a:t>Describe the problem and the solution criteria to the group, and encourage suggestions.</a:t>
            </a:r>
            <a:endParaRPr sz="1100">
              <a:solidFill>
                <a:srgbClr val="2D2D2D"/>
              </a:solidFill>
            </a:endParaRPr>
          </a:p>
          <a:p>
            <a:pPr marL="457200" lvl="0" indent="-298450" algn="l" rtl="0">
              <a:lnSpc>
                <a:spcPct val="150000"/>
              </a:lnSpc>
              <a:spcBef>
                <a:spcPts val="0"/>
              </a:spcBef>
              <a:spcAft>
                <a:spcPts val="0"/>
              </a:spcAft>
              <a:buClr>
                <a:srgbClr val="2D2D2D"/>
              </a:buClr>
              <a:buSzPts val="1100"/>
              <a:buChar char="★"/>
            </a:pPr>
            <a:r>
              <a:rPr lang="en-IN" sz="1100">
                <a:solidFill>
                  <a:srgbClr val="2D2D2D"/>
                </a:solidFill>
              </a:rPr>
              <a:t>Being specific in describing what you need helps to focus on the problem and reduce the number of vague ideas. </a:t>
            </a:r>
            <a:endParaRPr sz="1100">
              <a:solidFill>
                <a:srgbClr val="2D2D2D"/>
              </a:solidFill>
            </a:endParaRPr>
          </a:p>
          <a:p>
            <a:pPr marL="457200" lvl="0" indent="-298450" algn="l" rtl="0">
              <a:lnSpc>
                <a:spcPct val="150000"/>
              </a:lnSpc>
              <a:spcBef>
                <a:spcPts val="0"/>
              </a:spcBef>
              <a:spcAft>
                <a:spcPts val="0"/>
              </a:spcAft>
              <a:buClr>
                <a:srgbClr val="2D2D2D"/>
              </a:buClr>
              <a:buSzPts val="1100"/>
              <a:buChar char="★"/>
            </a:pPr>
            <a:r>
              <a:rPr lang="en-IN" sz="1100">
                <a:solidFill>
                  <a:srgbClr val="2D2D2D"/>
                </a:solidFill>
              </a:rPr>
              <a:t>Set a time limit of 15 to 60 minutes for each session. </a:t>
            </a:r>
            <a:endParaRPr sz="1100">
              <a:solidFill>
                <a:srgbClr val="2D2D2D"/>
              </a:solidFill>
            </a:endParaRPr>
          </a:p>
          <a:p>
            <a:pPr marL="457200" lvl="0" indent="-298450" algn="l" rtl="0">
              <a:lnSpc>
                <a:spcPct val="150000"/>
              </a:lnSpc>
              <a:spcBef>
                <a:spcPts val="0"/>
              </a:spcBef>
              <a:spcAft>
                <a:spcPts val="0"/>
              </a:spcAft>
              <a:buClr>
                <a:srgbClr val="2D2D2D"/>
              </a:buClr>
              <a:buSzPts val="1100"/>
              <a:buChar char="★"/>
            </a:pPr>
            <a:r>
              <a:rPr lang="en-IN" sz="1100">
                <a:solidFill>
                  <a:srgbClr val="2D2D2D"/>
                </a:solidFill>
              </a:rPr>
              <a:t>Focus on producing ideas without judging them, since the product development team can assess the ideas later.</a:t>
            </a:r>
            <a:endParaRPr>
              <a:latin typeface="Work Sans Light"/>
              <a:ea typeface="Work Sans Light"/>
              <a:cs typeface="Work Sans Light"/>
              <a:sym typeface="Work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5"/>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IN"/>
              <a:t>9</a:t>
            </a:fld>
            <a:endParaRPr/>
          </a:p>
        </p:txBody>
      </p:sp>
      <p:pic>
        <p:nvPicPr>
          <p:cNvPr id="130" name="Google Shape;130;p15" descr="6 Prototyping Tools For Any UX Designer"/>
          <p:cNvPicPr preferRelativeResize="0"/>
          <p:nvPr/>
        </p:nvPicPr>
        <p:blipFill rotWithShape="1">
          <a:blip r:embed="rId3">
            <a:alphaModFix/>
          </a:blip>
          <a:srcRect/>
          <a:stretch/>
        </p:blipFill>
        <p:spPr>
          <a:xfrm>
            <a:off x="173176" y="395213"/>
            <a:ext cx="2642141" cy="1839600"/>
          </a:xfrm>
          <a:prstGeom prst="rect">
            <a:avLst/>
          </a:prstGeom>
          <a:noFill/>
          <a:ln>
            <a:noFill/>
          </a:ln>
        </p:spPr>
      </p:pic>
      <p:sp>
        <p:nvSpPr>
          <p:cNvPr id="131" name="Google Shape;131;p15"/>
          <p:cNvSpPr/>
          <p:nvPr/>
        </p:nvSpPr>
        <p:spPr>
          <a:xfrm>
            <a:off x="1393626" y="730238"/>
            <a:ext cx="45720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a:t>
            </a:r>
            <a:endParaRPr/>
          </a:p>
        </p:txBody>
      </p:sp>
      <p:sp>
        <p:nvSpPr>
          <p:cNvPr id="132" name="Google Shape;132;p15"/>
          <p:cNvSpPr/>
          <p:nvPr/>
        </p:nvSpPr>
        <p:spPr>
          <a:xfrm>
            <a:off x="830074" y="2243236"/>
            <a:ext cx="1188000" cy="307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400" b="1" i="0" u="none" strike="noStrike" cap="none">
                <a:solidFill>
                  <a:srgbClr val="002060"/>
                </a:solidFill>
                <a:latin typeface="Arial"/>
                <a:ea typeface="Arial"/>
                <a:cs typeface="Arial"/>
                <a:sym typeface="Arial"/>
              </a:rPr>
              <a:t>Prototyping</a:t>
            </a:r>
            <a:endParaRPr/>
          </a:p>
        </p:txBody>
      </p:sp>
      <p:sp>
        <p:nvSpPr>
          <p:cNvPr id="133" name="Google Shape;133;p15"/>
          <p:cNvSpPr txBox="1"/>
          <p:nvPr/>
        </p:nvSpPr>
        <p:spPr>
          <a:xfrm>
            <a:off x="3027475" y="420650"/>
            <a:ext cx="4423200" cy="39711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1200"/>
              </a:spcBef>
              <a:spcAft>
                <a:spcPts val="0"/>
              </a:spcAft>
              <a:buClr>
                <a:srgbClr val="222222"/>
              </a:buClr>
              <a:buSzPts val="1200"/>
              <a:buFont typeface="Open Sans"/>
              <a:buChar char="★"/>
            </a:pPr>
            <a:r>
              <a:rPr lang="en-IN" sz="1200">
                <a:solidFill>
                  <a:srgbClr val="222222"/>
                </a:solidFill>
                <a:latin typeface="Open Sans"/>
                <a:ea typeface="Open Sans"/>
                <a:cs typeface="Open Sans"/>
                <a:sym typeface="Open Sans"/>
              </a:rPr>
              <a:t>In an engineering product design context, a prototype is a preliminary version of the end-product used to evaluate the design, test the technology, analyse the working principle, and provide final product specifications. </a:t>
            </a:r>
            <a:endParaRPr sz="1200">
              <a:solidFill>
                <a:srgbClr val="222222"/>
              </a:solidFill>
              <a:latin typeface="Open Sans"/>
              <a:ea typeface="Open Sans"/>
              <a:cs typeface="Open Sans"/>
              <a:sym typeface="Open Sans"/>
            </a:endParaRPr>
          </a:p>
          <a:p>
            <a:pPr marL="457200" lvl="0" indent="-304800" algn="l" rtl="0">
              <a:lnSpc>
                <a:spcPct val="150000"/>
              </a:lnSpc>
              <a:spcBef>
                <a:spcPts val="0"/>
              </a:spcBef>
              <a:spcAft>
                <a:spcPts val="0"/>
              </a:spcAft>
              <a:buClr>
                <a:srgbClr val="222222"/>
              </a:buClr>
              <a:buSzPts val="1200"/>
              <a:buFont typeface="Open Sans"/>
              <a:buChar char="★"/>
            </a:pPr>
            <a:r>
              <a:rPr lang="en-IN" sz="1200">
                <a:solidFill>
                  <a:srgbClr val="222222"/>
                </a:solidFill>
                <a:latin typeface="Open Sans"/>
                <a:ea typeface="Open Sans"/>
                <a:cs typeface="Open Sans"/>
                <a:sym typeface="Open Sans"/>
              </a:rPr>
              <a:t>Prototypes are an integral part of engineering product design and, more importantly, in new product development.</a:t>
            </a:r>
            <a:endParaRPr sz="1200">
              <a:solidFill>
                <a:srgbClr val="222222"/>
              </a:solidFill>
              <a:latin typeface="Open Sans"/>
              <a:ea typeface="Open Sans"/>
              <a:cs typeface="Open Sans"/>
              <a:sym typeface="Open Sans"/>
            </a:endParaRPr>
          </a:p>
          <a:p>
            <a:pPr marL="457200" lvl="0" indent="-304800" algn="l" rtl="0">
              <a:lnSpc>
                <a:spcPct val="150000"/>
              </a:lnSpc>
              <a:spcBef>
                <a:spcPts val="0"/>
              </a:spcBef>
              <a:spcAft>
                <a:spcPts val="0"/>
              </a:spcAft>
              <a:buClr>
                <a:srgbClr val="222222"/>
              </a:buClr>
              <a:buSzPts val="1200"/>
              <a:buFont typeface="Open Sans"/>
              <a:buChar char="★"/>
            </a:pPr>
            <a:r>
              <a:rPr lang="en-IN" sz="1200" b="1">
                <a:solidFill>
                  <a:srgbClr val="222222"/>
                </a:solidFill>
                <a:latin typeface="Open Sans"/>
                <a:ea typeface="Open Sans"/>
                <a:cs typeface="Open Sans"/>
                <a:sym typeface="Open Sans"/>
              </a:rPr>
              <a:t>Rapid prototyping (RP) </a:t>
            </a:r>
            <a:r>
              <a:rPr lang="en-IN" sz="1200">
                <a:solidFill>
                  <a:srgbClr val="222222"/>
                </a:solidFill>
                <a:latin typeface="Open Sans"/>
                <a:ea typeface="Open Sans"/>
                <a:cs typeface="Open Sans"/>
                <a:sym typeface="Open Sans"/>
              </a:rPr>
              <a:t>quickly creates a physical part directly from its CAD model data using various manufacturing techniques. </a:t>
            </a:r>
            <a:endParaRPr sz="1200">
              <a:solidFill>
                <a:srgbClr val="222222"/>
              </a:solidFill>
              <a:latin typeface="Open Sans"/>
              <a:ea typeface="Open Sans"/>
              <a:cs typeface="Open Sans"/>
              <a:sym typeface="Open Sans"/>
            </a:endParaRPr>
          </a:p>
          <a:p>
            <a:pPr marL="457200" lvl="0" indent="-304800" algn="l" rtl="0">
              <a:lnSpc>
                <a:spcPct val="150000"/>
              </a:lnSpc>
              <a:spcBef>
                <a:spcPts val="0"/>
              </a:spcBef>
              <a:spcAft>
                <a:spcPts val="0"/>
              </a:spcAft>
              <a:buClr>
                <a:srgbClr val="222222"/>
              </a:buClr>
              <a:buSzPts val="1200"/>
              <a:buFont typeface="Open Sans"/>
              <a:buChar char="★"/>
            </a:pPr>
            <a:r>
              <a:rPr lang="en-IN" sz="1200">
                <a:solidFill>
                  <a:srgbClr val="222222"/>
                </a:solidFill>
                <a:latin typeface="Open Sans"/>
                <a:ea typeface="Open Sans"/>
                <a:cs typeface="Open Sans"/>
                <a:sym typeface="Open Sans"/>
              </a:rPr>
              <a:t>Rapid prototyping can be used at any stage of the product development cycle for any components or sub-components.</a:t>
            </a:r>
            <a:endParaRPr sz="1200">
              <a:solidFill>
                <a:srgbClr val="22222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Pisanio template">
  <a:themeElements>
    <a:clrScheme name="Custom 347">
      <a:dk1>
        <a:srgbClr val="111111"/>
      </a:dk1>
      <a:lt1>
        <a:srgbClr val="FFFFFF"/>
      </a:lt1>
      <a:dk2>
        <a:srgbClr val="434343"/>
      </a:dk2>
      <a:lt2>
        <a:srgbClr val="F3F3F3"/>
      </a:lt2>
      <a:accent1>
        <a:srgbClr val="FFBC00"/>
      </a:accent1>
      <a:accent2>
        <a:srgbClr val="FF8100"/>
      </a:accent2>
      <a:accent3>
        <a:srgbClr val="8BAB42"/>
      </a:accent3>
      <a:accent4>
        <a:srgbClr val="57A7B5"/>
      </a:accent4>
      <a:accent5>
        <a:srgbClr val="8B81D2"/>
      </a:accent5>
      <a:accent6>
        <a:srgbClr val="963334"/>
      </a:accent6>
      <a:hlink>
        <a:srgbClr val="B45F0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383C2DAFA74140BE40DB4D54CA30C2" ma:contentTypeVersion="8" ma:contentTypeDescription="Create a new document." ma:contentTypeScope="" ma:versionID="c775f242c44b2aa134ee2c7bf64cd0f7">
  <xsd:schema xmlns:xsd="http://www.w3.org/2001/XMLSchema" xmlns:xs="http://www.w3.org/2001/XMLSchema" xmlns:p="http://schemas.microsoft.com/office/2006/metadata/properties" xmlns:ns2="81ccf8aa-fc89-4770-828b-e405b25c825e" xmlns:ns3="8cde8d82-a03d-461f-b436-85f7946edc74" targetNamespace="http://schemas.microsoft.com/office/2006/metadata/properties" ma:root="true" ma:fieldsID="ac2dca705c3d86a0ec575908e0b3d39c" ns2:_="" ns3:_="">
    <xsd:import namespace="81ccf8aa-fc89-4770-828b-e405b25c825e"/>
    <xsd:import namespace="8cde8d82-a03d-461f-b436-85f7946edc74"/>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ccf8aa-fc89-4770-828b-e405b25c825e"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017251b9-f22d-46e4-8eed-2cff48c8dd0f"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de8d82-a03d-461f-b436-85f7946edc74"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ee3762ee-8977-4786-9d30-730ecc65d6c3}" ma:internalName="TaxCatchAll" ma:showField="CatchAllData" ma:web="8cde8d82-a03d-461f-b436-85f7946edc7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0091AB-4FAD-4D81-9A98-869440945790}">
  <ds:schemaRefs>
    <ds:schemaRef ds:uri="http://schemas.microsoft.com/sharepoint/v3/contenttype/forms"/>
  </ds:schemaRefs>
</ds:datastoreItem>
</file>

<file path=customXml/itemProps2.xml><?xml version="1.0" encoding="utf-8"?>
<ds:datastoreItem xmlns:ds="http://schemas.openxmlformats.org/officeDocument/2006/customXml" ds:itemID="{0C0E544A-7E50-4F72-8A87-B53DA62AAF53}">
  <ds:schemaRefs>
    <ds:schemaRef ds:uri="81ccf8aa-fc89-4770-828b-e405b25c825e"/>
    <ds:schemaRef ds:uri="8cde8d82-a03d-461f-b436-85f7946edc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42</Slides>
  <Notes>42</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Pisanio template</vt:lpstr>
      <vt:lpstr>Engineering Design DSN2096</vt:lpstr>
      <vt:lpstr>Syllabus</vt:lpstr>
      <vt:lpstr>Syllabus</vt:lpstr>
      <vt:lpstr>Books and resources</vt:lpstr>
      <vt:lpstr>Design Categories</vt:lpstr>
      <vt:lpstr>Design Categories</vt:lpstr>
      <vt:lpstr>Major concept generation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Design</vt:lpstr>
      <vt:lpstr>PowerPoint Presentation</vt:lpstr>
      <vt:lpstr>PowerPoint Presentation</vt:lpstr>
      <vt:lpstr>Design Thinking Process</vt:lpstr>
      <vt:lpstr>“Design Thinking” and “Human-Centred Design”</vt:lpstr>
      <vt:lpstr>“Design Thinking” and “Human-Centred Design”</vt:lpstr>
      <vt:lpstr>Design Thinking Mindset</vt:lpstr>
      <vt:lpstr>PowerPoint Presentation</vt:lpstr>
      <vt:lpstr>PowerPoint Presentation</vt:lpstr>
      <vt:lpstr>PowerPoint Presentation</vt:lpstr>
      <vt:lpstr>PowerPoint Presentation</vt:lpstr>
      <vt:lpstr>Design depends on the viewpoint of the individual who defines the problem.</vt:lpstr>
      <vt:lpstr>Tools for Design Thinking</vt:lpstr>
      <vt:lpstr>Empathy Map</vt:lpstr>
      <vt:lpstr>PowerPoint Presentation</vt:lpstr>
      <vt:lpstr>How to Build an Empathy Map</vt:lpstr>
      <vt:lpstr>SCAMPER</vt:lpstr>
      <vt:lpstr>PowerPoint Presentation</vt:lpstr>
      <vt:lpstr>PowerPoint Presentation</vt:lpstr>
      <vt:lpstr>PowerPoint Presentation</vt:lpstr>
      <vt:lpstr>PowerPoint Presentation</vt:lpstr>
      <vt:lpstr>Innovation Flowchart</vt:lpstr>
      <vt:lpstr>PowerPoint Presentation</vt:lpstr>
      <vt:lpstr>PowerPoint Presentation</vt:lpstr>
      <vt:lpstr>Innovation Flowchart</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Design DSN2096</dc:title>
  <cp:revision>1</cp:revision>
  <dcterms:modified xsi:type="dcterms:W3CDTF">2022-08-16T06:45:46Z</dcterms:modified>
</cp:coreProperties>
</file>